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14" r:id="rId3"/>
    <p:sldId id="313" r:id="rId4"/>
    <p:sldId id="315" r:id="rId5"/>
    <p:sldId id="317" r:id="rId6"/>
    <p:sldId id="319" r:id="rId7"/>
    <p:sldId id="306" r:id="rId8"/>
    <p:sldId id="320" r:id="rId9"/>
    <p:sldId id="307" r:id="rId10"/>
    <p:sldId id="312" r:id="rId11"/>
    <p:sldId id="310" r:id="rId12"/>
    <p:sldId id="32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82" d="100"/>
        <a:sy n="18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fontScale="90000"/>
          </a:bodyPr>
          <a:lstStyle/>
          <a:p>
            <a:pPr lvl="0"/>
            <a:r>
              <a:rPr lang="fr-FR"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Maintain an </a:t>
            </a:r>
            <a:r>
              <a:rPr lang="fr-FR"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image </a:t>
            </a:r>
            <a:r>
              <a:rPr lang="fr-FR"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intensifier-</a:t>
            </a:r>
            <a:r>
              <a:rPr lang="fr-FR" sz="4400" b="1" kern="0" dirty="0" err="1"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based</a:t>
            </a:r>
            <a:r>
              <a:rPr lang="fr-FR"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X-ray system</a:t>
            </a:r>
            <a:endParaRPr lang="en-GB" sz="4400" dirty="0"/>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C18.6  Maintaining Medical Imaging Equipment</a:t>
            </a:r>
            <a:endPar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965819" y="2071794"/>
            <a:ext cx="4033471" cy="2585323"/>
          </a:xfrm>
          <a:prstGeom prst="rect">
            <a:avLst/>
          </a:prstGeom>
        </p:spPr>
        <p:txBody>
          <a:bodyPr wrap="square">
            <a:spAutoFit/>
          </a:bodyPr>
          <a:lstStyle/>
          <a:p>
            <a:r>
              <a:rPr lang="en-GB" b="1" dirty="0" smtClean="0">
                <a:solidFill>
                  <a:srgbClr val="7030A0"/>
                </a:solidFill>
                <a:latin typeface="+mj-lt"/>
                <a:ea typeface="Times New Roman" panose="02020603050405020304" pitchFamily="18" charset="0"/>
                <a:cs typeface="Times New Roman" panose="02020603050405020304" pitchFamily="18" charset="0"/>
              </a:rPr>
              <a:t>Image </a:t>
            </a:r>
            <a:r>
              <a:rPr lang="en-GB" b="1" dirty="0">
                <a:solidFill>
                  <a:srgbClr val="7030A0"/>
                </a:solidFill>
                <a:latin typeface="+mj-lt"/>
                <a:ea typeface="Times New Roman" panose="02020603050405020304" pitchFamily="18" charset="0"/>
                <a:cs typeface="Times New Roman" panose="02020603050405020304" pitchFamily="18" charset="0"/>
              </a:rPr>
              <a:t>intensifier</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Fluoroscopy </a:t>
            </a:r>
            <a:r>
              <a:rPr lang="en-GB" dirty="0">
                <a:latin typeface="+mj-lt"/>
                <a:ea typeface="Times New Roman" panose="02020603050405020304" pitchFamily="18" charset="0"/>
                <a:cs typeface="Times New Roman" panose="02020603050405020304" pitchFamily="18" charset="0"/>
              </a:rPr>
              <a:t>fundamentals </a:t>
            </a:r>
          </a:p>
          <a:p>
            <a:pPr lvl="1"/>
            <a:r>
              <a:rPr lang="en-GB" dirty="0" smtClean="0">
                <a:latin typeface="+mj-lt"/>
                <a:ea typeface="Times New Roman" panose="02020603050405020304" pitchFamily="18" charset="0"/>
                <a:cs typeface="Times New Roman" panose="02020603050405020304" pitchFamily="18" charset="0"/>
              </a:rPr>
              <a:t>principles </a:t>
            </a:r>
            <a:r>
              <a:rPr lang="en-GB" dirty="0">
                <a:latin typeface="+mj-lt"/>
                <a:ea typeface="Times New Roman" panose="02020603050405020304" pitchFamily="18" charset="0"/>
                <a:cs typeface="Times New Roman" panose="02020603050405020304" pitchFamily="18" charset="0"/>
              </a:rPr>
              <a:t>of </a:t>
            </a:r>
            <a:r>
              <a:rPr lang="en-GB" dirty="0" smtClean="0">
                <a:latin typeface="+mj-lt"/>
                <a:ea typeface="Times New Roman" panose="02020603050405020304" pitchFamily="18" charset="0"/>
                <a:cs typeface="Times New Roman" panose="02020603050405020304" pitchFamily="18" charset="0"/>
              </a:rPr>
              <a:t>operation / function / use / scientific </a:t>
            </a:r>
            <a:r>
              <a:rPr lang="en-GB" dirty="0">
                <a:latin typeface="+mj-lt"/>
                <a:ea typeface="Times New Roman" panose="02020603050405020304" pitchFamily="18" charset="0"/>
                <a:cs typeface="Times New Roman" panose="02020603050405020304" pitchFamily="18" charset="0"/>
              </a:rPr>
              <a:t>principles</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Construction</a:t>
            </a:r>
            <a:endParaRPr lang="en-GB" dirty="0">
              <a:latin typeface="+mj-lt"/>
              <a:ea typeface="Times New Roman" panose="02020603050405020304" pitchFamily="18" charset="0"/>
              <a:cs typeface="Times New Roman" panose="02020603050405020304" pitchFamily="18" charset="0"/>
            </a:endParaRPr>
          </a:p>
          <a:p>
            <a:pPr lvl="1"/>
            <a:r>
              <a:rPr lang="en-GB" dirty="0" smtClean="0">
                <a:latin typeface="+mj-lt"/>
                <a:ea typeface="Times New Roman" panose="02020603050405020304" pitchFamily="18" charset="0"/>
                <a:cs typeface="Times New Roman" panose="02020603050405020304" pitchFamily="18" charset="0"/>
              </a:rPr>
              <a:t>components / system diagram inputs/ outputs</a:t>
            </a:r>
            <a:endParaRPr lang="en-GB" dirty="0">
              <a:latin typeface="+mj-lt"/>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en-GB" dirty="0">
              <a:latin typeface="+mj-lt"/>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en-GB" dirty="0">
              <a:effectLst/>
              <a:latin typeface="+mj-lt"/>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18.6.5  Maintain </a:t>
            </a:r>
            <a:r>
              <a:rPr lang="fr-FR"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 image </a:t>
            </a:r>
            <a:r>
              <a:rPr lang="fr-FR"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intensifier</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8" name="Afbeelding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66193" y="1852455"/>
            <a:ext cx="5552517" cy="2527892"/>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6338286"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Automatic Exposure Control</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21" name="Afbeelding 20"/>
          <p:cNvPicPr>
            <a:picLocks noChangeAspect="1"/>
          </p:cNvPicPr>
          <p:nvPr/>
        </p:nvPicPr>
        <p:blipFill>
          <a:blip r:embed="rId2"/>
          <a:stretch>
            <a:fillRect/>
          </a:stretch>
        </p:blipFill>
        <p:spPr>
          <a:xfrm>
            <a:off x="6814535" y="1641024"/>
            <a:ext cx="4929702" cy="3700097"/>
          </a:xfrm>
          <a:prstGeom prst="rect">
            <a:avLst/>
          </a:prstGeom>
        </p:spPr>
      </p:pic>
      <p:sp>
        <p:nvSpPr>
          <p:cNvPr id="22" name="Rechthoek 21"/>
          <p:cNvSpPr/>
          <p:nvPr/>
        </p:nvSpPr>
        <p:spPr>
          <a:xfrm>
            <a:off x="6814535" y="5568961"/>
            <a:ext cx="4953646" cy="646331"/>
          </a:xfrm>
          <a:prstGeom prst="rect">
            <a:avLst/>
          </a:prstGeom>
        </p:spPr>
        <p:txBody>
          <a:bodyPr wrap="square">
            <a:spAutoFit/>
          </a:bodyPr>
          <a:lstStyle/>
          <a:p>
            <a:pPr algn="ctr"/>
            <a:r>
              <a:rPr lang="en-GB" b="1" i="1" dirty="0" smtClean="0">
                <a:solidFill>
                  <a:srgbClr val="000000"/>
                </a:solidFill>
                <a:latin typeface="Calibri Light" panose="020F0302020204030204"/>
              </a:rPr>
              <a:t>It is difficult to get sufficient X-ray radiation through obese patients to get a good quality image. </a:t>
            </a:r>
            <a:endParaRPr lang="en-GB" b="1" i="1" dirty="0"/>
          </a:p>
        </p:txBody>
      </p:sp>
      <p:sp>
        <p:nvSpPr>
          <p:cNvPr id="23" name="Rechthoek 22"/>
          <p:cNvSpPr/>
          <p:nvPr/>
        </p:nvSpPr>
        <p:spPr>
          <a:xfrm>
            <a:off x="476249" y="1574341"/>
            <a:ext cx="5679018" cy="2939266"/>
          </a:xfrm>
          <a:prstGeom prst="rect">
            <a:avLst/>
          </a:prstGeom>
        </p:spPr>
        <p:txBody>
          <a:bodyPr wrap="square">
            <a:spAutoFit/>
          </a:bodyPr>
          <a:lstStyle/>
          <a:p>
            <a:pPr>
              <a:spcAft>
                <a:spcPts val="600"/>
              </a:spcAft>
            </a:pPr>
            <a:r>
              <a:rPr lang="en-GB" sz="2000" dirty="0" smtClean="0">
                <a:latin typeface="+mj-lt"/>
              </a:rPr>
              <a:t>Fluoroscopy X-ray systems have Automatic Exposure Control: it is not possible to set generator parameters (kV, mA, pulse duration) manually. </a:t>
            </a:r>
          </a:p>
          <a:p>
            <a:pPr>
              <a:spcAft>
                <a:spcPts val="600"/>
              </a:spcAft>
            </a:pPr>
            <a:r>
              <a:rPr lang="en-GB" sz="2000" dirty="0" smtClean="0">
                <a:latin typeface="+mj-lt"/>
              </a:rPr>
              <a:t>In an Image Intensifier based system, exposure control is usually based on a photo pick-up tube which detects the amount of light coming out of the Image Intensifier. From this, plus the information of what body part is being imaged,  an optimal Generator setting is calculated. </a:t>
            </a:r>
          </a:p>
        </p:txBody>
      </p:sp>
      <p:sp>
        <p:nvSpPr>
          <p:cNvPr id="24" name="Titel 1"/>
          <p:cNvSpPr txBox="1">
            <a:spLocks/>
          </p:cNvSpPr>
          <p:nvPr/>
        </p:nvSpPr>
        <p:spPr>
          <a:xfrm>
            <a:off x="9567333" y="6443133"/>
            <a:ext cx="261281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Fluoroscopy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681562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Image Processing and Archiving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39110" y="1354596"/>
            <a:ext cx="7307890" cy="1323439"/>
          </a:xfrm>
          <a:prstGeom prst="rect">
            <a:avLst/>
          </a:prstGeom>
        </p:spPr>
        <p:txBody>
          <a:bodyPr wrap="square">
            <a:spAutoFit/>
          </a:bodyPr>
          <a:lstStyle/>
          <a:p>
            <a:pPr lvl="0"/>
            <a:r>
              <a:rPr lang="en-GB" sz="2000" dirty="0" smtClean="0">
                <a:solidFill>
                  <a:srgbClr val="000000"/>
                </a:solidFill>
                <a:latin typeface="Calibri Light" panose="020F0302020204030204"/>
              </a:rPr>
              <a:t>Digital images (as opposed to film/optical images) have the advantage that they can be processed. Contrast can be enhanced and noise can be filtered out as much as possible</a:t>
            </a:r>
            <a:r>
              <a:rPr lang="en-GB" sz="2000" dirty="0">
                <a:solidFill>
                  <a:srgbClr val="000000"/>
                </a:solidFill>
                <a:latin typeface="Calibri Light" panose="020F0302020204030204"/>
              </a:rPr>
              <a:t>. A very useful image processing technique is the digital subtraction of two images (see picture). </a:t>
            </a:r>
          </a:p>
        </p:txBody>
      </p:sp>
      <p:sp>
        <p:nvSpPr>
          <p:cNvPr id="4" name="Rechthoek 3"/>
          <p:cNvSpPr/>
          <p:nvPr/>
        </p:nvSpPr>
        <p:spPr>
          <a:xfrm>
            <a:off x="7461115" y="4512921"/>
            <a:ext cx="4278112" cy="1754326"/>
          </a:xfrm>
          <a:prstGeom prst="rect">
            <a:avLst/>
          </a:prstGeom>
        </p:spPr>
        <p:txBody>
          <a:bodyPr wrap="square">
            <a:spAutoFit/>
          </a:bodyPr>
          <a:lstStyle/>
          <a:p>
            <a:pPr algn="ctr"/>
            <a:r>
              <a:rPr lang="en-GB" b="1" i="1" dirty="0">
                <a:latin typeface="+mj-lt"/>
              </a:rPr>
              <a:t>Example of </a:t>
            </a:r>
            <a:r>
              <a:rPr lang="en-GB" b="1" i="1" dirty="0">
                <a:solidFill>
                  <a:srgbClr val="7030A0"/>
                </a:solidFill>
                <a:latin typeface="+mj-lt"/>
              </a:rPr>
              <a:t>digital subtraction </a:t>
            </a:r>
            <a:r>
              <a:rPr lang="en-GB" b="1" i="1" dirty="0" smtClean="0">
                <a:latin typeface="+mj-lt"/>
              </a:rPr>
              <a:t>of a leg image. </a:t>
            </a:r>
          </a:p>
          <a:p>
            <a:pPr algn="ctr"/>
            <a:r>
              <a:rPr lang="en-GB" b="1" i="1" dirty="0" smtClean="0">
                <a:latin typeface="+mj-lt"/>
              </a:rPr>
              <a:t>(a) X-ray of leg;  (b) X-ray of leg with contrast material in artery; (c) subtraction of image 1 and 2 gives an image of the (contrast in the) artery only, not disturbed by the presence of the bone. </a:t>
            </a:r>
            <a:endParaRPr lang="en-GB" b="1" i="1" dirty="0">
              <a:latin typeface="+mj-lt"/>
            </a:endParaRPr>
          </a:p>
        </p:txBody>
      </p:sp>
      <p:pic>
        <p:nvPicPr>
          <p:cNvPr id="5" name="Afbeelding 4"/>
          <p:cNvPicPr>
            <a:picLocks noChangeAspect="1"/>
          </p:cNvPicPr>
          <p:nvPr/>
        </p:nvPicPr>
        <p:blipFill rotWithShape="1">
          <a:blip r:embed="rId2"/>
          <a:srcRect r="26913"/>
          <a:stretch/>
        </p:blipFill>
        <p:spPr>
          <a:xfrm>
            <a:off x="7811311" y="1354596"/>
            <a:ext cx="3844013" cy="3057077"/>
          </a:xfrm>
          <a:prstGeom prst="rect">
            <a:avLst/>
          </a:prstGeom>
        </p:spPr>
      </p:pic>
      <p:sp>
        <p:nvSpPr>
          <p:cNvPr id="12" name="Rechthoek 11"/>
          <p:cNvSpPr/>
          <p:nvPr/>
        </p:nvSpPr>
        <p:spPr>
          <a:xfrm>
            <a:off x="4093055" y="2944095"/>
            <a:ext cx="2692187" cy="3170099"/>
          </a:xfrm>
          <a:prstGeom prst="rect">
            <a:avLst/>
          </a:prstGeom>
        </p:spPr>
        <p:txBody>
          <a:bodyPr wrap="square">
            <a:spAutoFit/>
          </a:bodyPr>
          <a:lstStyle/>
          <a:p>
            <a:pPr lvl="0"/>
            <a:r>
              <a:rPr lang="en-GB" sz="2000" dirty="0" smtClean="0">
                <a:solidFill>
                  <a:srgbClr val="000000"/>
                </a:solidFill>
                <a:latin typeface="Calibri Light" panose="020F0302020204030204"/>
              </a:rPr>
              <a:t>Another advantage of digital imaging is the possibility to store and archive digital images in computers (PACS systems). This also enables other doctors in the hospital to view the images on line and read the associated reports. </a:t>
            </a:r>
            <a:endParaRPr lang="en-GB" sz="2000" dirty="0">
              <a:solidFill>
                <a:srgbClr val="000000"/>
              </a:solidFill>
              <a:latin typeface="Calibri Light" panose="020F0302020204030204"/>
            </a:endParaRPr>
          </a:p>
        </p:txBody>
      </p:sp>
      <p:pic>
        <p:nvPicPr>
          <p:cNvPr id="13" name="Afbeelding 12"/>
          <p:cNvPicPr>
            <a:picLocks noChangeAspect="1"/>
          </p:cNvPicPr>
          <p:nvPr/>
        </p:nvPicPr>
        <p:blipFill>
          <a:blip r:embed="rId3"/>
          <a:stretch>
            <a:fillRect/>
          </a:stretch>
        </p:blipFill>
        <p:spPr>
          <a:xfrm>
            <a:off x="412130" y="2944095"/>
            <a:ext cx="3371930" cy="3137652"/>
          </a:xfrm>
          <a:prstGeom prst="rect">
            <a:avLst/>
          </a:prstGeom>
        </p:spPr>
      </p:pic>
      <p:sp>
        <p:nvSpPr>
          <p:cNvPr id="17" name="Titel 1"/>
          <p:cNvSpPr txBox="1">
            <a:spLocks/>
          </p:cNvSpPr>
          <p:nvPr/>
        </p:nvSpPr>
        <p:spPr>
          <a:xfrm>
            <a:off x="9567333" y="6443133"/>
            <a:ext cx="261281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Fluoroscopy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3264765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2443463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Fluoroscopy X-ray systems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567333" y="6443133"/>
            <a:ext cx="261281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Fluoroscopy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2237316" y="1424995"/>
            <a:ext cx="6483352" cy="1015663"/>
          </a:xfrm>
          <a:prstGeom prst="rect">
            <a:avLst/>
          </a:prstGeom>
        </p:spPr>
        <p:txBody>
          <a:bodyPr wrap="square">
            <a:spAutoFit/>
          </a:bodyPr>
          <a:lstStyle/>
          <a:p>
            <a:pPr lvl="0" algn="ctr"/>
            <a:r>
              <a:rPr lang="en-GB" sz="2000" b="1" dirty="0" smtClean="0">
                <a:solidFill>
                  <a:srgbClr val="7030A0"/>
                </a:solidFill>
                <a:latin typeface="Calibri Light" panose="020F0302020204030204"/>
              </a:rPr>
              <a:t>Radiography</a:t>
            </a:r>
            <a:r>
              <a:rPr lang="en-GB" sz="2000" dirty="0" smtClean="0">
                <a:solidFill>
                  <a:srgbClr val="000000"/>
                </a:solidFill>
                <a:latin typeface="Calibri Light" panose="020F0302020204030204"/>
              </a:rPr>
              <a:t> (X-ray) equipment, produces  static, film </a:t>
            </a:r>
            <a:r>
              <a:rPr lang="en-GB" sz="2000" dirty="0">
                <a:solidFill>
                  <a:srgbClr val="000000"/>
                </a:solidFill>
                <a:latin typeface="Calibri Light" panose="020F0302020204030204"/>
              </a:rPr>
              <a:t>images. </a:t>
            </a:r>
            <a:r>
              <a:rPr lang="en-GB" sz="2000" b="1" dirty="0">
                <a:solidFill>
                  <a:srgbClr val="7030A0"/>
                </a:solidFill>
                <a:latin typeface="Calibri Light" panose="020F0302020204030204"/>
              </a:rPr>
              <a:t>Fluoroscopy</a:t>
            </a:r>
            <a:r>
              <a:rPr lang="en-GB" sz="2000" dirty="0">
                <a:solidFill>
                  <a:srgbClr val="000000"/>
                </a:solidFill>
                <a:latin typeface="Calibri Light" panose="020F0302020204030204"/>
              </a:rPr>
              <a:t> (X-ray) equipment, produces dynamic images. </a:t>
            </a:r>
          </a:p>
          <a:p>
            <a:pPr lvl="0" algn="ctr"/>
            <a:endParaRPr lang="en-GB" sz="2000" dirty="0" smtClean="0">
              <a:solidFill>
                <a:srgbClr val="000000"/>
              </a:solidFill>
              <a:latin typeface="Calibri Light" panose="020F0302020204030204"/>
            </a:endParaRPr>
          </a:p>
        </p:txBody>
      </p:sp>
      <p:sp>
        <p:nvSpPr>
          <p:cNvPr id="9" name="Rechthoek 8"/>
          <p:cNvSpPr/>
          <p:nvPr/>
        </p:nvSpPr>
        <p:spPr>
          <a:xfrm>
            <a:off x="1121196" y="2580818"/>
            <a:ext cx="9242004" cy="3170099"/>
          </a:xfrm>
          <a:prstGeom prst="rect">
            <a:avLst/>
          </a:prstGeom>
        </p:spPr>
        <p:txBody>
          <a:bodyPr wrap="square">
            <a:spAutoFit/>
          </a:bodyPr>
          <a:lstStyle/>
          <a:p>
            <a:pPr lvl="0" algn="ctr"/>
            <a:r>
              <a:rPr lang="en-GB" sz="2000" dirty="0" smtClean="0">
                <a:solidFill>
                  <a:srgbClr val="000000"/>
                </a:solidFill>
                <a:latin typeface="Calibri Light" panose="020F0302020204030204"/>
              </a:rPr>
              <a:t>The X-ray tube, HV generator and Collimator are very similar between radiography and fluoroscopy imaging. </a:t>
            </a:r>
          </a:p>
          <a:p>
            <a:pPr lvl="0" algn="ctr"/>
            <a:endParaRPr lang="en-GB" sz="2000" dirty="0" smtClean="0">
              <a:solidFill>
                <a:srgbClr val="000000"/>
              </a:solidFill>
              <a:latin typeface="Calibri Light" panose="020F0302020204030204"/>
            </a:endParaRPr>
          </a:p>
          <a:p>
            <a:pPr lvl="0" algn="ctr"/>
            <a:r>
              <a:rPr lang="en-GB" sz="2000" dirty="0" smtClean="0">
                <a:solidFill>
                  <a:srgbClr val="000000"/>
                </a:solidFill>
                <a:latin typeface="Calibri Light" panose="020F0302020204030204"/>
              </a:rPr>
              <a:t>The main difference is in the </a:t>
            </a:r>
            <a:r>
              <a:rPr lang="en-GB" sz="2000" b="1" dirty="0" smtClean="0">
                <a:solidFill>
                  <a:srgbClr val="7030A0"/>
                </a:solidFill>
                <a:latin typeface="Calibri Light" panose="020F0302020204030204"/>
              </a:rPr>
              <a:t>X-ray detector</a:t>
            </a:r>
            <a:r>
              <a:rPr lang="en-GB" sz="2000" dirty="0" smtClean="0">
                <a:solidFill>
                  <a:srgbClr val="000000"/>
                </a:solidFill>
                <a:latin typeface="Calibri Light" panose="020F0302020204030204"/>
              </a:rPr>
              <a:t>. </a:t>
            </a:r>
          </a:p>
          <a:p>
            <a:pPr lvl="0" algn="ctr"/>
            <a:r>
              <a:rPr lang="en-GB" sz="2000" dirty="0" smtClean="0">
                <a:solidFill>
                  <a:srgbClr val="000000"/>
                </a:solidFill>
                <a:latin typeface="Calibri Light" panose="020F0302020204030204"/>
              </a:rPr>
              <a:t>Whereas Radiography images are captured by X-ray film, Fluoroscopy images are captured by an </a:t>
            </a:r>
            <a:r>
              <a:rPr lang="en-GB" sz="2000" b="1" dirty="0" smtClean="0">
                <a:solidFill>
                  <a:srgbClr val="7030A0"/>
                </a:solidFill>
                <a:latin typeface="Calibri Light" panose="020F0302020204030204"/>
              </a:rPr>
              <a:t>Image Intensifier</a:t>
            </a:r>
            <a:r>
              <a:rPr lang="en-GB" sz="2000" dirty="0" smtClean="0">
                <a:solidFill>
                  <a:srgbClr val="000000"/>
                </a:solidFill>
                <a:latin typeface="Calibri Light" panose="020F0302020204030204"/>
              </a:rPr>
              <a:t>, combined with a TV system. </a:t>
            </a:r>
          </a:p>
          <a:p>
            <a:pPr lvl="0" algn="ctr"/>
            <a:endParaRPr lang="en-GB" sz="2000" dirty="0">
              <a:solidFill>
                <a:srgbClr val="000000"/>
              </a:solidFill>
              <a:latin typeface="Calibri Light" panose="020F0302020204030204"/>
            </a:endParaRPr>
          </a:p>
          <a:p>
            <a:pPr lvl="0" algn="ctr"/>
            <a:r>
              <a:rPr lang="en-GB" sz="2000" dirty="0" smtClean="0">
                <a:solidFill>
                  <a:srgbClr val="000000"/>
                </a:solidFill>
                <a:latin typeface="Calibri Light" panose="020F0302020204030204"/>
              </a:rPr>
              <a:t>A related difference is in the mechanical construction of the tube and detector and the patient positioning. Because fluoroscopy has different clinical applications, it requires different </a:t>
            </a:r>
            <a:r>
              <a:rPr lang="en-GB" sz="2000" b="1" dirty="0" smtClean="0">
                <a:solidFill>
                  <a:srgbClr val="7030A0"/>
                </a:solidFill>
                <a:latin typeface="Calibri Light" panose="020F0302020204030204"/>
              </a:rPr>
              <a:t>mechanical constructions</a:t>
            </a:r>
            <a:r>
              <a:rPr lang="en-GB" sz="2000" dirty="0" smtClean="0">
                <a:solidFill>
                  <a:srgbClr val="000000"/>
                </a:solidFill>
                <a:latin typeface="Calibri Light" panose="020F0302020204030204"/>
              </a:rPr>
              <a:t>.  </a:t>
            </a:r>
          </a:p>
        </p:txBody>
      </p:sp>
    </p:spTree>
    <p:extLst>
      <p:ext uri="{BB962C8B-B14F-4D97-AF65-F5344CB8AC3E}">
        <p14:creationId xmlns:p14="http://schemas.microsoft.com/office/powerpoint/2010/main" val="4042691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Surgery C-arm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Tekstvak 3"/>
          <p:cNvSpPr txBox="1"/>
          <p:nvPr/>
        </p:nvSpPr>
        <p:spPr>
          <a:xfrm>
            <a:off x="333471" y="1419100"/>
            <a:ext cx="5127529" cy="1323439"/>
          </a:xfrm>
          <a:prstGeom prst="rect">
            <a:avLst/>
          </a:prstGeom>
          <a:noFill/>
        </p:spPr>
        <p:txBody>
          <a:bodyPr wrap="square" rtlCol="0">
            <a:spAutoFit/>
          </a:bodyPr>
          <a:lstStyle/>
          <a:p>
            <a:pPr algn="ctr"/>
            <a:r>
              <a:rPr lang="en-GB" sz="2000" dirty="0">
                <a:latin typeface="+mj-lt"/>
              </a:rPr>
              <a:t>Mobile</a:t>
            </a:r>
            <a:r>
              <a:rPr lang="en-GB" sz="2000" b="1" dirty="0" smtClean="0">
                <a:solidFill>
                  <a:srgbClr val="7030A0"/>
                </a:solidFill>
                <a:latin typeface="+mj-lt"/>
              </a:rPr>
              <a:t> Surgical C-arm</a:t>
            </a:r>
            <a:r>
              <a:rPr lang="en-GB" sz="2000" dirty="0" smtClean="0">
                <a:latin typeface="+mj-lt"/>
              </a:rPr>
              <a:t>, for use in the operating room, especially for orthopedics (bones)</a:t>
            </a:r>
            <a:r>
              <a:rPr lang="en-GB" sz="2000" dirty="0">
                <a:latin typeface="+mj-lt"/>
              </a:rPr>
              <a:t>. When a C-arm is </a:t>
            </a:r>
            <a:r>
              <a:rPr lang="en-GB" sz="2000" dirty="0" smtClean="0">
                <a:latin typeface="+mj-lt"/>
              </a:rPr>
              <a:t>rotated to a different projection, the </a:t>
            </a:r>
            <a:r>
              <a:rPr lang="en-GB" sz="2000" dirty="0">
                <a:latin typeface="+mj-lt"/>
              </a:rPr>
              <a:t>object in the center </a:t>
            </a:r>
            <a:r>
              <a:rPr lang="en-GB" sz="2000" dirty="0" smtClean="0">
                <a:latin typeface="+mj-lt"/>
              </a:rPr>
              <a:t>remains visible. </a:t>
            </a:r>
            <a:endParaRPr lang="en-GB" sz="2000" dirty="0">
              <a:latin typeface="+mj-lt"/>
            </a:endParaRPr>
          </a:p>
        </p:txBody>
      </p:sp>
      <p:pic>
        <p:nvPicPr>
          <p:cNvPr id="7" name="Afbeelding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70201" y="3720114"/>
            <a:ext cx="2932203" cy="2199153"/>
          </a:xfrm>
          <a:prstGeom prst="rect">
            <a:avLst/>
          </a:prstGeom>
        </p:spPr>
      </p:pic>
      <p:pic>
        <p:nvPicPr>
          <p:cNvPr id="8" name="Afbeelding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70201" y="1365187"/>
            <a:ext cx="2932203" cy="2082795"/>
          </a:xfrm>
          <a:prstGeom prst="rect">
            <a:avLst/>
          </a:prstGeom>
        </p:spPr>
      </p:pic>
      <p:pic>
        <p:nvPicPr>
          <p:cNvPr id="18" name="Afbeelding 17"/>
          <p:cNvPicPr>
            <a:picLocks noChangeAspect="1"/>
          </p:cNvPicPr>
          <p:nvPr/>
        </p:nvPicPr>
        <p:blipFill rotWithShape="1">
          <a:blip r:embed="rId4" cstate="print">
            <a:extLst>
              <a:ext uri="{28A0092B-C50C-407E-A947-70E740481C1C}">
                <a14:useLocalDpi xmlns:a14="http://schemas.microsoft.com/office/drawing/2010/main"/>
              </a:ext>
            </a:extLst>
          </a:blip>
          <a:srcRect l="10880" r="13194"/>
          <a:stretch/>
        </p:blipFill>
        <p:spPr>
          <a:xfrm>
            <a:off x="901929" y="3110215"/>
            <a:ext cx="3874219" cy="2880860"/>
          </a:xfrm>
          <a:prstGeom prst="rect">
            <a:avLst/>
          </a:prstGeom>
        </p:spPr>
      </p:pic>
      <p:sp>
        <p:nvSpPr>
          <p:cNvPr id="20" name="Tekstvak 19"/>
          <p:cNvSpPr txBox="1"/>
          <p:nvPr/>
        </p:nvSpPr>
        <p:spPr>
          <a:xfrm>
            <a:off x="6082231" y="1880882"/>
            <a:ext cx="2185683" cy="3477875"/>
          </a:xfrm>
          <a:prstGeom prst="rect">
            <a:avLst/>
          </a:prstGeom>
          <a:noFill/>
        </p:spPr>
        <p:txBody>
          <a:bodyPr wrap="square" rtlCol="0">
            <a:spAutoFit/>
          </a:bodyPr>
          <a:lstStyle/>
          <a:p>
            <a:pPr algn="ctr"/>
            <a:r>
              <a:rPr lang="en-GB" sz="2000" dirty="0" smtClean="0">
                <a:latin typeface="+mj-lt"/>
              </a:rPr>
              <a:t>Surgical C-arms are often positioned in the corner of the Operating Theatre and only wheeled towards the surgery table for e.g. checking the correct positioning of metal constructions. </a:t>
            </a:r>
            <a:endParaRPr lang="en-GB" sz="2000" dirty="0">
              <a:latin typeface="+mj-lt"/>
            </a:endParaRPr>
          </a:p>
        </p:txBody>
      </p:sp>
      <p:sp>
        <p:nvSpPr>
          <p:cNvPr id="21" name="Rechthoek 20"/>
          <p:cNvSpPr/>
          <p:nvPr/>
        </p:nvSpPr>
        <p:spPr>
          <a:xfrm>
            <a:off x="3420323" y="5936355"/>
            <a:ext cx="1510798" cy="369332"/>
          </a:xfrm>
          <a:prstGeom prst="rect">
            <a:avLst/>
          </a:prstGeom>
        </p:spPr>
        <p:txBody>
          <a:bodyPr wrap="none">
            <a:spAutoFit/>
          </a:bodyPr>
          <a:lstStyle/>
          <a:p>
            <a:r>
              <a:rPr lang="en-GB" b="1" i="1" dirty="0">
                <a:solidFill>
                  <a:srgbClr val="000000"/>
                </a:solidFill>
                <a:latin typeface="Calibri Light" panose="020F0302020204030204"/>
              </a:rPr>
              <a:t>Surgical </a:t>
            </a:r>
            <a:r>
              <a:rPr lang="en-GB" b="1" i="1" dirty="0" smtClean="0">
                <a:solidFill>
                  <a:srgbClr val="000000"/>
                </a:solidFill>
                <a:latin typeface="Calibri Light" panose="020F0302020204030204"/>
              </a:rPr>
              <a:t>C-arm</a:t>
            </a:r>
            <a:endParaRPr lang="en-GB" b="1" i="1" dirty="0"/>
          </a:p>
        </p:txBody>
      </p:sp>
      <p:sp>
        <p:nvSpPr>
          <p:cNvPr id="22" name="Rechthoek 21"/>
          <p:cNvSpPr/>
          <p:nvPr/>
        </p:nvSpPr>
        <p:spPr>
          <a:xfrm>
            <a:off x="4121217" y="3432002"/>
            <a:ext cx="1076169" cy="646331"/>
          </a:xfrm>
          <a:prstGeom prst="rect">
            <a:avLst/>
          </a:prstGeom>
        </p:spPr>
        <p:txBody>
          <a:bodyPr wrap="square">
            <a:spAutoFit/>
          </a:bodyPr>
          <a:lstStyle/>
          <a:p>
            <a:pPr algn="ctr"/>
            <a:r>
              <a:rPr lang="en-GB" b="1" i="1" dirty="0" smtClean="0">
                <a:solidFill>
                  <a:srgbClr val="000000"/>
                </a:solidFill>
                <a:latin typeface="Calibri Light" panose="020F0302020204030204"/>
              </a:rPr>
              <a:t>Image Intensifier</a:t>
            </a:r>
            <a:endParaRPr lang="en-GB" b="1" i="1" dirty="0"/>
          </a:p>
        </p:txBody>
      </p:sp>
      <p:sp>
        <p:nvSpPr>
          <p:cNvPr id="23" name="PIJL-RECHTS 22"/>
          <p:cNvSpPr/>
          <p:nvPr/>
        </p:nvSpPr>
        <p:spPr>
          <a:xfrm flipH="1">
            <a:off x="3729721" y="3650660"/>
            <a:ext cx="446001" cy="148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hthoek 23"/>
          <p:cNvSpPr/>
          <p:nvPr/>
        </p:nvSpPr>
        <p:spPr>
          <a:xfrm>
            <a:off x="0" y="4995937"/>
            <a:ext cx="1109984" cy="646331"/>
          </a:xfrm>
          <a:prstGeom prst="rect">
            <a:avLst/>
          </a:prstGeom>
        </p:spPr>
        <p:txBody>
          <a:bodyPr wrap="none">
            <a:spAutoFit/>
          </a:bodyPr>
          <a:lstStyle/>
          <a:p>
            <a:pPr algn="ctr"/>
            <a:r>
              <a:rPr lang="en-GB" b="1" i="1" dirty="0" smtClean="0">
                <a:solidFill>
                  <a:srgbClr val="000000"/>
                </a:solidFill>
                <a:latin typeface="Calibri Light" panose="020F0302020204030204"/>
              </a:rPr>
              <a:t>X-ray</a:t>
            </a:r>
          </a:p>
          <a:p>
            <a:pPr algn="ctr"/>
            <a:r>
              <a:rPr lang="en-GB" b="1" i="1" dirty="0" smtClean="0">
                <a:solidFill>
                  <a:srgbClr val="000000"/>
                </a:solidFill>
                <a:latin typeface="Calibri Light" panose="020F0302020204030204"/>
              </a:rPr>
              <a:t>Generator</a:t>
            </a:r>
            <a:endParaRPr lang="en-GB" b="1" i="1" dirty="0"/>
          </a:p>
        </p:txBody>
      </p:sp>
      <p:sp>
        <p:nvSpPr>
          <p:cNvPr id="25" name="Rechthoek 24"/>
          <p:cNvSpPr/>
          <p:nvPr/>
        </p:nvSpPr>
        <p:spPr>
          <a:xfrm>
            <a:off x="1216149" y="2952343"/>
            <a:ext cx="1120402" cy="646331"/>
          </a:xfrm>
          <a:prstGeom prst="rect">
            <a:avLst/>
          </a:prstGeom>
        </p:spPr>
        <p:txBody>
          <a:bodyPr wrap="square">
            <a:spAutoFit/>
          </a:bodyPr>
          <a:lstStyle/>
          <a:p>
            <a:pPr algn="ctr"/>
            <a:r>
              <a:rPr lang="en-GB" b="1" i="1" dirty="0" smtClean="0">
                <a:solidFill>
                  <a:srgbClr val="000000"/>
                </a:solidFill>
                <a:latin typeface="Calibri Light" panose="020F0302020204030204"/>
              </a:rPr>
              <a:t>Image Display</a:t>
            </a:r>
            <a:endParaRPr lang="en-GB" b="1" i="1" dirty="0"/>
          </a:p>
        </p:txBody>
      </p:sp>
      <p:sp>
        <p:nvSpPr>
          <p:cNvPr id="26" name="Rechthoek 25"/>
          <p:cNvSpPr/>
          <p:nvPr/>
        </p:nvSpPr>
        <p:spPr>
          <a:xfrm>
            <a:off x="138994" y="3844645"/>
            <a:ext cx="1161821" cy="646331"/>
          </a:xfrm>
          <a:prstGeom prst="rect">
            <a:avLst/>
          </a:prstGeom>
        </p:spPr>
        <p:txBody>
          <a:bodyPr wrap="square">
            <a:spAutoFit/>
          </a:bodyPr>
          <a:lstStyle/>
          <a:p>
            <a:pPr algn="ctr"/>
            <a:r>
              <a:rPr lang="en-GB" b="1" i="1" dirty="0" smtClean="0">
                <a:solidFill>
                  <a:srgbClr val="000000"/>
                </a:solidFill>
                <a:latin typeface="Calibri Light" panose="020F0302020204030204"/>
              </a:rPr>
              <a:t>System Control</a:t>
            </a:r>
            <a:endParaRPr lang="en-GB" b="1" i="1" dirty="0"/>
          </a:p>
        </p:txBody>
      </p:sp>
      <p:sp>
        <p:nvSpPr>
          <p:cNvPr id="27" name="PIJL-OMLAAG 26"/>
          <p:cNvSpPr/>
          <p:nvPr/>
        </p:nvSpPr>
        <p:spPr>
          <a:xfrm>
            <a:off x="1718733" y="3650660"/>
            <a:ext cx="118534" cy="2282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IJL-OMLAAG 27"/>
          <p:cNvSpPr/>
          <p:nvPr/>
        </p:nvSpPr>
        <p:spPr>
          <a:xfrm rot="18857094">
            <a:off x="1055843" y="4407088"/>
            <a:ext cx="118534" cy="2282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hthoek 28"/>
          <p:cNvSpPr/>
          <p:nvPr/>
        </p:nvSpPr>
        <p:spPr>
          <a:xfrm>
            <a:off x="4859885" y="4743204"/>
            <a:ext cx="1135213" cy="646331"/>
          </a:xfrm>
          <a:prstGeom prst="rect">
            <a:avLst/>
          </a:prstGeom>
        </p:spPr>
        <p:txBody>
          <a:bodyPr wrap="square">
            <a:spAutoFit/>
          </a:bodyPr>
          <a:lstStyle/>
          <a:p>
            <a:pPr algn="ctr"/>
            <a:r>
              <a:rPr lang="en-GB" b="1" i="1" dirty="0" smtClean="0">
                <a:solidFill>
                  <a:srgbClr val="000000"/>
                </a:solidFill>
                <a:latin typeface="Calibri Light" panose="020F0302020204030204"/>
              </a:rPr>
              <a:t>tube &amp; collimator</a:t>
            </a:r>
            <a:endParaRPr lang="en-GB" b="1" i="1" dirty="0"/>
          </a:p>
        </p:txBody>
      </p:sp>
      <p:sp>
        <p:nvSpPr>
          <p:cNvPr id="30" name="PIJL-RECHTS 29"/>
          <p:cNvSpPr/>
          <p:nvPr/>
        </p:nvSpPr>
        <p:spPr>
          <a:xfrm flipH="1">
            <a:off x="4549098" y="4975648"/>
            <a:ext cx="446001" cy="148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itel 1"/>
          <p:cNvSpPr txBox="1">
            <a:spLocks/>
          </p:cNvSpPr>
          <p:nvPr/>
        </p:nvSpPr>
        <p:spPr>
          <a:xfrm>
            <a:off x="9567333" y="6443133"/>
            <a:ext cx="261281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Fluoroscopy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1280362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728768" y="2924315"/>
            <a:ext cx="3899475" cy="2932100"/>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Universal RF system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Tekstvak 3"/>
          <p:cNvSpPr txBox="1"/>
          <p:nvPr/>
        </p:nvSpPr>
        <p:spPr>
          <a:xfrm>
            <a:off x="615039" y="1421784"/>
            <a:ext cx="4126931" cy="707886"/>
          </a:xfrm>
          <a:prstGeom prst="rect">
            <a:avLst/>
          </a:prstGeom>
          <a:noFill/>
        </p:spPr>
        <p:txBody>
          <a:bodyPr wrap="square" rtlCol="0">
            <a:spAutoFit/>
          </a:bodyPr>
          <a:lstStyle/>
          <a:p>
            <a:pPr algn="ctr"/>
            <a:r>
              <a:rPr lang="en-GB" sz="2000" b="1" dirty="0" smtClean="0">
                <a:solidFill>
                  <a:srgbClr val="7030A0"/>
                </a:solidFill>
                <a:latin typeface="+mj-lt"/>
              </a:rPr>
              <a:t>Universal RF system</a:t>
            </a:r>
            <a:r>
              <a:rPr lang="en-GB" sz="2000" dirty="0" smtClean="0">
                <a:latin typeface="+mj-lt"/>
              </a:rPr>
              <a:t>, used to image dynamic body processes.</a:t>
            </a:r>
            <a:endParaRPr lang="en-GB" sz="2000" dirty="0">
              <a:latin typeface="+mj-lt"/>
            </a:endParaRPr>
          </a:p>
        </p:txBody>
      </p:sp>
      <p:sp>
        <p:nvSpPr>
          <p:cNvPr id="21" name="Rechthoek 20"/>
          <p:cNvSpPr/>
          <p:nvPr/>
        </p:nvSpPr>
        <p:spPr>
          <a:xfrm>
            <a:off x="626073" y="5922302"/>
            <a:ext cx="4237057" cy="369332"/>
          </a:xfrm>
          <a:prstGeom prst="rect">
            <a:avLst/>
          </a:prstGeom>
        </p:spPr>
        <p:txBody>
          <a:bodyPr wrap="none">
            <a:spAutoFit/>
          </a:bodyPr>
          <a:lstStyle/>
          <a:p>
            <a:r>
              <a:rPr lang="en-GB" b="1" i="1" dirty="0" smtClean="0">
                <a:solidFill>
                  <a:srgbClr val="000000"/>
                </a:solidFill>
                <a:latin typeface="Calibri Light" panose="020F0302020204030204"/>
              </a:rPr>
              <a:t>Combined Radiography / Fluoroscopy system</a:t>
            </a:r>
            <a:endParaRPr lang="en-GB" b="1" i="1" dirty="0"/>
          </a:p>
        </p:txBody>
      </p:sp>
      <p:sp>
        <p:nvSpPr>
          <p:cNvPr id="22" name="Rechthoek 21"/>
          <p:cNvSpPr/>
          <p:nvPr/>
        </p:nvSpPr>
        <p:spPr>
          <a:xfrm>
            <a:off x="1595362" y="2493318"/>
            <a:ext cx="1841174" cy="369332"/>
          </a:xfrm>
          <a:prstGeom prst="rect">
            <a:avLst/>
          </a:prstGeom>
        </p:spPr>
        <p:txBody>
          <a:bodyPr wrap="square">
            <a:spAutoFit/>
          </a:bodyPr>
          <a:lstStyle/>
          <a:p>
            <a:pPr algn="ctr"/>
            <a:r>
              <a:rPr lang="en-GB" b="1" i="1" dirty="0" smtClean="0">
                <a:solidFill>
                  <a:srgbClr val="000000"/>
                </a:solidFill>
                <a:latin typeface="Calibri Light" panose="020F0302020204030204"/>
              </a:rPr>
              <a:t>Image Intensifier</a:t>
            </a:r>
            <a:endParaRPr lang="en-GB" b="1" i="1" dirty="0"/>
          </a:p>
        </p:txBody>
      </p:sp>
      <p:sp>
        <p:nvSpPr>
          <p:cNvPr id="23" name="PIJL-RECHTS 22"/>
          <p:cNvSpPr/>
          <p:nvPr/>
        </p:nvSpPr>
        <p:spPr>
          <a:xfrm rot="16671054" flipH="1">
            <a:off x="2071461" y="3204668"/>
            <a:ext cx="874815" cy="98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hthoek 28"/>
          <p:cNvSpPr/>
          <p:nvPr/>
        </p:nvSpPr>
        <p:spPr>
          <a:xfrm>
            <a:off x="4863130" y="4958614"/>
            <a:ext cx="1135213" cy="646331"/>
          </a:xfrm>
          <a:prstGeom prst="rect">
            <a:avLst/>
          </a:prstGeom>
        </p:spPr>
        <p:txBody>
          <a:bodyPr wrap="square">
            <a:spAutoFit/>
          </a:bodyPr>
          <a:lstStyle/>
          <a:p>
            <a:pPr algn="ctr"/>
            <a:r>
              <a:rPr lang="en-GB" b="1" i="1" dirty="0" smtClean="0">
                <a:solidFill>
                  <a:srgbClr val="000000"/>
                </a:solidFill>
                <a:latin typeface="Calibri Light" panose="020F0302020204030204"/>
              </a:rPr>
              <a:t>2x tube &amp; collimator</a:t>
            </a:r>
            <a:endParaRPr lang="en-GB" b="1" i="1" dirty="0"/>
          </a:p>
        </p:txBody>
      </p:sp>
      <p:sp>
        <p:nvSpPr>
          <p:cNvPr id="30" name="PIJL-RECHTS 29"/>
          <p:cNvSpPr/>
          <p:nvPr/>
        </p:nvSpPr>
        <p:spPr>
          <a:xfrm flipH="1">
            <a:off x="2719239" y="5294584"/>
            <a:ext cx="2240015" cy="94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IJL-RECHTS 30"/>
          <p:cNvSpPr/>
          <p:nvPr/>
        </p:nvSpPr>
        <p:spPr>
          <a:xfrm rot="2791841" flipH="1">
            <a:off x="3040420" y="4664307"/>
            <a:ext cx="1779517" cy="93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hthoek 31"/>
          <p:cNvSpPr/>
          <p:nvPr/>
        </p:nvSpPr>
        <p:spPr>
          <a:xfrm>
            <a:off x="3364756" y="2300356"/>
            <a:ext cx="1841174" cy="646331"/>
          </a:xfrm>
          <a:prstGeom prst="rect">
            <a:avLst/>
          </a:prstGeom>
        </p:spPr>
        <p:txBody>
          <a:bodyPr wrap="square">
            <a:spAutoFit/>
          </a:bodyPr>
          <a:lstStyle/>
          <a:p>
            <a:pPr algn="ctr"/>
            <a:r>
              <a:rPr lang="en-GB" b="1" i="1" dirty="0" smtClean="0">
                <a:solidFill>
                  <a:srgbClr val="000000"/>
                </a:solidFill>
                <a:latin typeface="Calibri Light" panose="020F0302020204030204"/>
              </a:rPr>
              <a:t>2x X-ray cassette positions</a:t>
            </a:r>
            <a:endParaRPr lang="en-GB" b="1" i="1" dirty="0"/>
          </a:p>
        </p:txBody>
      </p:sp>
      <p:sp>
        <p:nvSpPr>
          <p:cNvPr id="33" name="PIJL-RECHTS 32"/>
          <p:cNvSpPr/>
          <p:nvPr/>
        </p:nvSpPr>
        <p:spPr>
          <a:xfrm rot="16671054" flipH="1">
            <a:off x="2802518" y="3860919"/>
            <a:ext cx="2080693" cy="111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IJL-RECHTS 33"/>
          <p:cNvSpPr/>
          <p:nvPr/>
        </p:nvSpPr>
        <p:spPr>
          <a:xfrm rot="16671054" flipH="1">
            <a:off x="3797233" y="3317861"/>
            <a:ext cx="1057197" cy="1259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hoek 4"/>
          <p:cNvSpPr/>
          <p:nvPr/>
        </p:nvSpPr>
        <p:spPr>
          <a:xfrm>
            <a:off x="6413776" y="1395597"/>
            <a:ext cx="3426744" cy="1938992"/>
          </a:xfrm>
          <a:prstGeom prst="rect">
            <a:avLst/>
          </a:prstGeom>
        </p:spPr>
        <p:txBody>
          <a:bodyPr wrap="square">
            <a:spAutoFit/>
          </a:bodyPr>
          <a:lstStyle/>
          <a:p>
            <a:r>
              <a:rPr lang="en-GB" sz="2000" dirty="0">
                <a:latin typeface="+mj-lt"/>
              </a:rPr>
              <a:t>Depending on the procedure</a:t>
            </a:r>
            <a:r>
              <a:rPr lang="en-GB" sz="2000" dirty="0" smtClean="0">
                <a:latin typeface="+mj-lt"/>
              </a:rPr>
              <a:t>, a </a:t>
            </a:r>
            <a:r>
              <a:rPr lang="en-GB" sz="2000" dirty="0">
                <a:latin typeface="+mj-lt"/>
              </a:rPr>
              <a:t>dye or contrast substance may be injected </a:t>
            </a:r>
            <a:r>
              <a:rPr lang="en-GB" sz="2000" dirty="0" smtClean="0">
                <a:latin typeface="+mj-lt"/>
              </a:rPr>
              <a:t>intravenously into </a:t>
            </a:r>
            <a:r>
              <a:rPr lang="en-GB" sz="2000" dirty="0">
                <a:latin typeface="+mj-lt"/>
              </a:rPr>
              <a:t>the patient </a:t>
            </a:r>
            <a:r>
              <a:rPr lang="en-GB" sz="2000" dirty="0" smtClean="0">
                <a:latin typeface="+mj-lt"/>
              </a:rPr>
              <a:t>in </a:t>
            </a:r>
            <a:r>
              <a:rPr lang="en-GB" sz="2000" dirty="0">
                <a:latin typeface="+mj-lt"/>
              </a:rPr>
              <a:t>order to better visualize the organs </a:t>
            </a:r>
            <a:r>
              <a:rPr lang="en-GB" sz="2000" dirty="0" smtClean="0">
                <a:latin typeface="+mj-lt"/>
              </a:rPr>
              <a:t>being </a:t>
            </a:r>
            <a:r>
              <a:rPr lang="en-GB" sz="2000" dirty="0">
                <a:latin typeface="+mj-lt"/>
              </a:rPr>
              <a:t>studied.</a:t>
            </a:r>
          </a:p>
        </p:txBody>
      </p:sp>
      <p:pic>
        <p:nvPicPr>
          <p:cNvPr id="9" name="Afbeelding 8"/>
          <p:cNvPicPr>
            <a:picLocks noChangeAspect="1"/>
          </p:cNvPicPr>
          <p:nvPr/>
        </p:nvPicPr>
        <p:blipFill>
          <a:blip r:embed="rId3"/>
          <a:stretch>
            <a:fillRect/>
          </a:stretch>
        </p:blipFill>
        <p:spPr>
          <a:xfrm>
            <a:off x="9929283" y="1352690"/>
            <a:ext cx="1676400" cy="1571625"/>
          </a:xfrm>
          <a:prstGeom prst="rect">
            <a:avLst/>
          </a:prstGeom>
        </p:spPr>
      </p:pic>
      <p:pic>
        <p:nvPicPr>
          <p:cNvPr id="10" name="Afbeelding 9"/>
          <p:cNvPicPr>
            <a:picLocks noChangeAspect="1"/>
          </p:cNvPicPr>
          <p:nvPr/>
        </p:nvPicPr>
        <p:blipFill>
          <a:blip r:embed="rId4"/>
          <a:stretch>
            <a:fillRect/>
          </a:stretch>
        </p:blipFill>
        <p:spPr>
          <a:xfrm>
            <a:off x="6786566" y="3512000"/>
            <a:ext cx="2466027" cy="2342726"/>
          </a:xfrm>
          <a:prstGeom prst="rect">
            <a:avLst/>
          </a:prstGeom>
        </p:spPr>
      </p:pic>
      <p:pic>
        <p:nvPicPr>
          <p:cNvPr id="12" name="Afbeelding 1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840520" y="3512001"/>
            <a:ext cx="1853926" cy="2342725"/>
          </a:xfrm>
          <a:prstGeom prst="rect">
            <a:avLst/>
          </a:prstGeom>
        </p:spPr>
      </p:pic>
      <p:sp>
        <p:nvSpPr>
          <p:cNvPr id="35" name="Rechthoek 34"/>
          <p:cNvSpPr/>
          <p:nvPr/>
        </p:nvSpPr>
        <p:spPr>
          <a:xfrm>
            <a:off x="7558342" y="5903391"/>
            <a:ext cx="975332" cy="369332"/>
          </a:xfrm>
          <a:prstGeom prst="rect">
            <a:avLst/>
          </a:prstGeom>
        </p:spPr>
        <p:txBody>
          <a:bodyPr wrap="none">
            <a:spAutoFit/>
          </a:bodyPr>
          <a:lstStyle/>
          <a:p>
            <a:r>
              <a:rPr lang="en-GB" b="1" i="1" dirty="0" smtClean="0">
                <a:solidFill>
                  <a:srgbClr val="000000"/>
                </a:solidFill>
                <a:latin typeface="Calibri Light" panose="020F0302020204030204"/>
              </a:rPr>
              <a:t>Stomach</a:t>
            </a:r>
            <a:endParaRPr lang="en-GB" b="1" i="1" dirty="0"/>
          </a:p>
        </p:txBody>
      </p:sp>
      <p:sp>
        <p:nvSpPr>
          <p:cNvPr id="36" name="Rechthoek 35"/>
          <p:cNvSpPr/>
          <p:nvPr/>
        </p:nvSpPr>
        <p:spPr>
          <a:xfrm>
            <a:off x="10229251" y="5883224"/>
            <a:ext cx="1076463" cy="369332"/>
          </a:xfrm>
          <a:prstGeom prst="rect">
            <a:avLst/>
          </a:prstGeom>
        </p:spPr>
        <p:txBody>
          <a:bodyPr wrap="square">
            <a:spAutoFit/>
          </a:bodyPr>
          <a:lstStyle/>
          <a:p>
            <a:r>
              <a:rPr lang="en-GB" b="1" i="1" dirty="0" smtClean="0">
                <a:solidFill>
                  <a:srgbClr val="000000"/>
                </a:solidFill>
                <a:latin typeface="Calibri Light" panose="020F0302020204030204"/>
              </a:rPr>
              <a:t>Intestines</a:t>
            </a:r>
            <a:endParaRPr lang="en-GB" b="1" i="1" dirty="0"/>
          </a:p>
        </p:txBody>
      </p:sp>
      <p:sp>
        <p:nvSpPr>
          <p:cNvPr id="37" name="Titel 1"/>
          <p:cNvSpPr txBox="1">
            <a:spLocks/>
          </p:cNvSpPr>
          <p:nvPr/>
        </p:nvSpPr>
        <p:spPr>
          <a:xfrm>
            <a:off x="9567333" y="6443133"/>
            <a:ext cx="261281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Fluoroscopy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1456408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medicalexpo.com/images_me/photo-g/70721-10960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9572" y="2993719"/>
            <a:ext cx="3599334" cy="2889505"/>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Cardio / Angiography system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Tekstvak 3"/>
          <p:cNvSpPr txBox="1"/>
          <p:nvPr/>
        </p:nvSpPr>
        <p:spPr>
          <a:xfrm>
            <a:off x="615040" y="1421784"/>
            <a:ext cx="3961064" cy="1015663"/>
          </a:xfrm>
          <a:prstGeom prst="rect">
            <a:avLst/>
          </a:prstGeom>
          <a:noFill/>
        </p:spPr>
        <p:txBody>
          <a:bodyPr wrap="square" rtlCol="0">
            <a:spAutoFit/>
          </a:bodyPr>
          <a:lstStyle/>
          <a:p>
            <a:pPr algn="ctr"/>
            <a:r>
              <a:rPr lang="en-GB" sz="2000" b="1" dirty="0" smtClean="0">
                <a:solidFill>
                  <a:srgbClr val="7030A0"/>
                </a:solidFill>
                <a:latin typeface="+mj-lt"/>
              </a:rPr>
              <a:t>Interventional X-ray system</a:t>
            </a:r>
            <a:r>
              <a:rPr lang="en-GB" sz="2000" dirty="0" smtClean="0">
                <a:latin typeface="+mj-lt"/>
              </a:rPr>
              <a:t>, for interventional procedures in coronary and other blood vessels.</a:t>
            </a:r>
            <a:endParaRPr lang="en-GB" sz="2000" dirty="0">
              <a:latin typeface="+mj-lt"/>
            </a:endParaRPr>
          </a:p>
        </p:txBody>
      </p:sp>
      <p:sp>
        <p:nvSpPr>
          <p:cNvPr id="21" name="Rechthoek 20"/>
          <p:cNvSpPr/>
          <p:nvPr/>
        </p:nvSpPr>
        <p:spPr>
          <a:xfrm>
            <a:off x="1265381" y="5883224"/>
            <a:ext cx="3139834" cy="369332"/>
          </a:xfrm>
          <a:prstGeom prst="rect">
            <a:avLst/>
          </a:prstGeom>
        </p:spPr>
        <p:txBody>
          <a:bodyPr wrap="none">
            <a:spAutoFit/>
          </a:bodyPr>
          <a:lstStyle/>
          <a:p>
            <a:r>
              <a:rPr lang="en-GB" b="1" i="1" dirty="0" smtClean="0">
                <a:solidFill>
                  <a:srgbClr val="000000"/>
                </a:solidFill>
                <a:latin typeface="Calibri Light" panose="020F0302020204030204"/>
              </a:rPr>
              <a:t>Interventional Cardiology system</a:t>
            </a:r>
            <a:endParaRPr lang="en-GB" b="1" i="1" dirty="0"/>
          </a:p>
        </p:txBody>
      </p:sp>
      <p:sp>
        <p:nvSpPr>
          <p:cNvPr id="22" name="Rechthoek 21"/>
          <p:cNvSpPr/>
          <p:nvPr/>
        </p:nvSpPr>
        <p:spPr>
          <a:xfrm>
            <a:off x="269359" y="4113542"/>
            <a:ext cx="1137796" cy="646331"/>
          </a:xfrm>
          <a:prstGeom prst="rect">
            <a:avLst/>
          </a:prstGeom>
        </p:spPr>
        <p:txBody>
          <a:bodyPr wrap="square">
            <a:spAutoFit/>
          </a:bodyPr>
          <a:lstStyle/>
          <a:p>
            <a:pPr algn="ctr"/>
            <a:r>
              <a:rPr lang="en-GB" b="1" i="1" dirty="0" smtClean="0">
                <a:solidFill>
                  <a:srgbClr val="000000"/>
                </a:solidFill>
                <a:latin typeface="Calibri Light" panose="020F0302020204030204"/>
              </a:rPr>
              <a:t>Flat Detector</a:t>
            </a:r>
            <a:endParaRPr lang="en-GB" b="1" i="1" dirty="0"/>
          </a:p>
        </p:txBody>
      </p:sp>
      <p:sp>
        <p:nvSpPr>
          <p:cNvPr id="29" name="Rechthoek 28"/>
          <p:cNvSpPr/>
          <p:nvPr/>
        </p:nvSpPr>
        <p:spPr>
          <a:xfrm>
            <a:off x="4566128" y="5046384"/>
            <a:ext cx="1335509" cy="646331"/>
          </a:xfrm>
          <a:prstGeom prst="rect">
            <a:avLst/>
          </a:prstGeom>
        </p:spPr>
        <p:txBody>
          <a:bodyPr wrap="square">
            <a:spAutoFit/>
          </a:bodyPr>
          <a:lstStyle/>
          <a:p>
            <a:pPr algn="ctr"/>
            <a:r>
              <a:rPr lang="en-GB" b="1" i="1" dirty="0" smtClean="0">
                <a:solidFill>
                  <a:srgbClr val="000000"/>
                </a:solidFill>
                <a:latin typeface="Calibri Light" panose="020F0302020204030204"/>
              </a:rPr>
              <a:t>X-ray tube &amp; collimator</a:t>
            </a:r>
            <a:endParaRPr lang="en-GB" b="1" i="1" dirty="0"/>
          </a:p>
        </p:txBody>
      </p:sp>
      <p:sp>
        <p:nvSpPr>
          <p:cNvPr id="30" name="PIJL-RECHTS 29"/>
          <p:cNvSpPr/>
          <p:nvPr/>
        </p:nvSpPr>
        <p:spPr>
          <a:xfrm flipH="1">
            <a:off x="2779981" y="5294581"/>
            <a:ext cx="1856864" cy="95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hoek 4"/>
          <p:cNvSpPr/>
          <p:nvPr/>
        </p:nvSpPr>
        <p:spPr>
          <a:xfrm>
            <a:off x="6277043" y="1429621"/>
            <a:ext cx="4988628" cy="1015663"/>
          </a:xfrm>
          <a:prstGeom prst="rect">
            <a:avLst/>
          </a:prstGeom>
        </p:spPr>
        <p:txBody>
          <a:bodyPr wrap="square">
            <a:spAutoFit/>
          </a:bodyPr>
          <a:lstStyle/>
          <a:p>
            <a:pPr algn="ctr"/>
            <a:r>
              <a:rPr lang="en-GB" sz="2000" dirty="0" smtClean="0">
                <a:latin typeface="+mj-lt"/>
              </a:rPr>
              <a:t>A catheter is introduced into an artery to inject contrast material and to perform e.g. a PTCA (angioplasty) procedure.</a:t>
            </a:r>
            <a:endParaRPr lang="en-GB" sz="2000" dirty="0">
              <a:latin typeface="+mj-lt"/>
            </a:endParaRPr>
          </a:p>
        </p:txBody>
      </p:sp>
      <p:sp>
        <p:nvSpPr>
          <p:cNvPr id="35" name="Rechthoek 34"/>
          <p:cNvSpPr/>
          <p:nvPr/>
        </p:nvSpPr>
        <p:spPr>
          <a:xfrm>
            <a:off x="8398188" y="5883224"/>
            <a:ext cx="1361270" cy="369332"/>
          </a:xfrm>
          <a:prstGeom prst="rect">
            <a:avLst/>
          </a:prstGeom>
        </p:spPr>
        <p:txBody>
          <a:bodyPr wrap="none">
            <a:spAutoFit/>
          </a:bodyPr>
          <a:lstStyle/>
          <a:p>
            <a:r>
              <a:rPr lang="en-GB" b="1" i="1" dirty="0" smtClean="0">
                <a:solidFill>
                  <a:srgbClr val="000000"/>
                </a:solidFill>
                <a:latin typeface="Calibri Light" panose="020F0302020204030204"/>
              </a:rPr>
              <a:t>X-ray images</a:t>
            </a:r>
            <a:endParaRPr lang="en-GB" b="1" i="1" dirty="0"/>
          </a:p>
        </p:txBody>
      </p:sp>
      <p:sp>
        <p:nvSpPr>
          <p:cNvPr id="36" name="Rechthoek 35"/>
          <p:cNvSpPr/>
          <p:nvPr/>
        </p:nvSpPr>
        <p:spPr>
          <a:xfrm>
            <a:off x="10047620" y="5692715"/>
            <a:ext cx="2132526" cy="646331"/>
          </a:xfrm>
          <a:prstGeom prst="rect">
            <a:avLst/>
          </a:prstGeom>
        </p:spPr>
        <p:txBody>
          <a:bodyPr wrap="square">
            <a:spAutoFit/>
          </a:bodyPr>
          <a:lstStyle/>
          <a:p>
            <a:pPr algn="ctr"/>
            <a:r>
              <a:rPr lang="en-GB" b="1" i="1" dirty="0" smtClean="0">
                <a:solidFill>
                  <a:srgbClr val="000000"/>
                </a:solidFill>
                <a:latin typeface="Calibri Light" panose="020F0302020204030204"/>
              </a:rPr>
              <a:t>balloon and stent for PTCA procedure</a:t>
            </a:r>
            <a:endParaRPr lang="en-GB" b="1" i="1" dirty="0"/>
          </a:p>
        </p:txBody>
      </p:sp>
      <p:sp>
        <p:nvSpPr>
          <p:cNvPr id="25" name="PIJL-RECHTS 24"/>
          <p:cNvSpPr/>
          <p:nvPr/>
        </p:nvSpPr>
        <p:spPr>
          <a:xfrm flipH="1">
            <a:off x="4037659" y="4197415"/>
            <a:ext cx="684108" cy="940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hthoek 25"/>
          <p:cNvSpPr/>
          <p:nvPr/>
        </p:nvSpPr>
        <p:spPr>
          <a:xfrm>
            <a:off x="4721767" y="4049635"/>
            <a:ext cx="996022" cy="369332"/>
          </a:xfrm>
          <a:prstGeom prst="rect">
            <a:avLst/>
          </a:prstGeom>
        </p:spPr>
        <p:txBody>
          <a:bodyPr wrap="square">
            <a:spAutoFit/>
          </a:bodyPr>
          <a:lstStyle/>
          <a:p>
            <a:pPr algn="ctr"/>
            <a:r>
              <a:rPr lang="en-GB" b="1" i="1" dirty="0" smtClean="0">
                <a:solidFill>
                  <a:srgbClr val="000000"/>
                </a:solidFill>
                <a:latin typeface="Calibri Light" panose="020F0302020204030204"/>
              </a:rPr>
              <a:t>Display</a:t>
            </a:r>
            <a:endParaRPr lang="en-GB" b="1" i="1" dirty="0"/>
          </a:p>
        </p:txBody>
      </p:sp>
      <p:sp>
        <p:nvSpPr>
          <p:cNvPr id="27" name="PIJL-RECHTS 26"/>
          <p:cNvSpPr/>
          <p:nvPr/>
        </p:nvSpPr>
        <p:spPr>
          <a:xfrm>
            <a:off x="1265381" y="4403611"/>
            <a:ext cx="1196213" cy="66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Afbeelding 7"/>
          <p:cNvPicPr>
            <a:picLocks noChangeAspect="1"/>
          </p:cNvPicPr>
          <p:nvPr/>
        </p:nvPicPr>
        <p:blipFill>
          <a:blip r:embed="rId3"/>
          <a:stretch>
            <a:fillRect/>
          </a:stretch>
        </p:blipFill>
        <p:spPr>
          <a:xfrm>
            <a:off x="9759458" y="4685217"/>
            <a:ext cx="2077489" cy="834577"/>
          </a:xfrm>
          <a:prstGeom prst="rect">
            <a:avLst/>
          </a:prstGeom>
        </p:spPr>
      </p:pic>
      <p:pic>
        <p:nvPicPr>
          <p:cNvPr id="16" name="Afbeelding 15"/>
          <p:cNvPicPr>
            <a:picLocks noChangeAspect="1"/>
          </p:cNvPicPr>
          <p:nvPr/>
        </p:nvPicPr>
        <p:blipFill rotWithShape="1">
          <a:blip r:embed="rId4"/>
          <a:srcRect b="4554"/>
          <a:stretch/>
        </p:blipFill>
        <p:spPr>
          <a:xfrm>
            <a:off x="6028812" y="2788907"/>
            <a:ext cx="4136747" cy="3009908"/>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280869" y="3007498"/>
            <a:ext cx="1641507" cy="1181145"/>
          </a:xfrm>
          <a:prstGeom prst="rect">
            <a:avLst/>
          </a:prstGeom>
        </p:spPr>
      </p:pic>
      <p:sp>
        <p:nvSpPr>
          <p:cNvPr id="37" name="Rechthoek 36"/>
          <p:cNvSpPr/>
          <p:nvPr/>
        </p:nvSpPr>
        <p:spPr>
          <a:xfrm>
            <a:off x="10461269" y="4242383"/>
            <a:ext cx="1461107" cy="369332"/>
          </a:xfrm>
          <a:prstGeom prst="rect">
            <a:avLst/>
          </a:prstGeom>
        </p:spPr>
        <p:txBody>
          <a:bodyPr wrap="square">
            <a:spAutoFit/>
          </a:bodyPr>
          <a:lstStyle/>
          <a:p>
            <a:pPr algn="ctr"/>
            <a:r>
              <a:rPr lang="en-GB" b="1" i="1" dirty="0" smtClean="0">
                <a:solidFill>
                  <a:srgbClr val="000000"/>
                </a:solidFill>
                <a:latin typeface="Calibri Light" panose="020F0302020204030204"/>
              </a:rPr>
              <a:t>catheter</a:t>
            </a:r>
            <a:endParaRPr lang="en-GB" b="1" i="1" dirty="0"/>
          </a:p>
        </p:txBody>
      </p:sp>
      <p:sp>
        <p:nvSpPr>
          <p:cNvPr id="38" name="Titel 1"/>
          <p:cNvSpPr txBox="1">
            <a:spLocks/>
          </p:cNvSpPr>
          <p:nvPr/>
        </p:nvSpPr>
        <p:spPr>
          <a:xfrm>
            <a:off x="9567333" y="6443133"/>
            <a:ext cx="261281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Fluoroscopy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739438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p:cNvPicPr>
            <a:picLocks noChangeAspect="1"/>
          </p:cNvPicPr>
          <p:nvPr/>
        </p:nvPicPr>
        <p:blipFill rotWithShape="1">
          <a:blip r:embed="rId2"/>
          <a:srcRect r="3204" b="8196"/>
          <a:stretch/>
        </p:blipFill>
        <p:spPr>
          <a:xfrm>
            <a:off x="412130" y="1459788"/>
            <a:ext cx="7193627" cy="3727509"/>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Image Intensifier – TV system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ekstvak 8"/>
          <p:cNvSpPr txBox="1"/>
          <p:nvPr/>
        </p:nvSpPr>
        <p:spPr>
          <a:xfrm>
            <a:off x="7845039" y="1459788"/>
            <a:ext cx="4084891" cy="3693319"/>
          </a:xfrm>
          <a:prstGeom prst="rect">
            <a:avLst/>
          </a:prstGeom>
          <a:noFill/>
        </p:spPr>
        <p:txBody>
          <a:bodyPr wrap="square" rtlCol="0">
            <a:spAutoFit/>
          </a:bodyPr>
          <a:lstStyle/>
          <a:p>
            <a:r>
              <a:rPr lang="en-GB" dirty="0" smtClean="0">
                <a:latin typeface="+mj-lt"/>
              </a:rPr>
              <a:t>An image intensifier includes: </a:t>
            </a:r>
          </a:p>
          <a:p>
            <a:pPr marL="285750" indent="-285750">
              <a:buFont typeface="Arial" panose="020B0604020202020204" pitchFamily="34" charset="0"/>
              <a:buChar char="•"/>
            </a:pPr>
            <a:r>
              <a:rPr lang="en-GB" b="1" dirty="0" smtClean="0">
                <a:solidFill>
                  <a:srgbClr val="7030A0"/>
                </a:solidFill>
                <a:latin typeface="+mj-lt"/>
              </a:rPr>
              <a:t>input phosphor </a:t>
            </a:r>
            <a:r>
              <a:rPr lang="en-GB" dirty="0" smtClean="0">
                <a:latin typeface="+mj-lt"/>
              </a:rPr>
              <a:t>converts the incoming X-rays into electrons. </a:t>
            </a:r>
          </a:p>
          <a:p>
            <a:pPr marL="285750" indent="-285750">
              <a:buFont typeface="Arial" panose="020B0604020202020204" pitchFamily="34" charset="0"/>
              <a:buChar char="•"/>
            </a:pPr>
            <a:r>
              <a:rPr lang="en-GB" dirty="0" smtClean="0">
                <a:latin typeface="+mj-lt"/>
              </a:rPr>
              <a:t>the electrons are accelerated with 25 kV and hit the output phosphor screen. </a:t>
            </a:r>
          </a:p>
          <a:p>
            <a:pPr marL="285750" indent="-285750">
              <a:buFont typeface="Arial" panose="020B0604020202020204" pitchFamily="34" charset="0"/>
              <a:buChar char="•"/>
            </a:pPr>
            <a:r>
              <a:rPr lang="en-GB" dirty="0" smtClean="0">
                <a:latin typeface="+mj-lt"/>
              </a:rPr>
              <a:t>this </a:t>
            </a:r>
            <a:r>
              <a:rPr lang="en-GB" b="1" dirty="0" smtClean="0">
                <a:solidFill>
                  <a:srgbClr val="7030A0"/>
                </a:solidFill>
                <a:latin typeface="+mj-lt"/>
              </a:rPr>
              <a:t>output screen </a:t>
            </a:r>
            <a:r>
              <a:rPr lang="en-GB" dirty="0" smtClean="0">
                <a:latin typeface="+mj-lt"/>
              </a:rPr>
              <a:t>converts the electrons into light photons</a:t>
            </a:r>
          </a:p>
          <a:p>
            <a:pPr marL="285750" indent="-285750">
              <a:buFont typeface="Arial" panose="020B0604020202020204" pitchFamily="34" charset="0"/>
              <a:buChar char="•"/>
            </a:pPr>
            <a:r>
              <a:rPr lang="en-GB" dirty="0" smtClean="0">
                <a:latin typeface="+mj-lt"/>
              </a:rPr>
              <a:t>A </a:t>
            </a:r>
            <a:r>
              <a:rPr lang="en-GB" b="1" dirty="0" smtClean="0">
                <a:solidFill>
                  <a:srgbClr val="7030A0"/>
                </a:solidFill>
                <a:latin typeface="+mj-lt"/>
              </a:rPr>
              <a:t>CCD camera </a:t>
            </a:r>
            <a:r>
              <a:rPr lang="en-GB" dirty="0" smtClean="0">
                <a:latin typeface="+mj-lt"/>
              </a:rPr>
              <a:t>converts this light into digital electrical signals, which can be displayed as an image. </a:t>
            </a:r>
          </a:p>
          <a:p>
            <a:pPr marL="285750" indent="-285750">
              <a:buFont typeface="Arial" panose="020B0604020202020204" pitchFamily="34" charset="0"/>
              <a:buChar char="•"/>
            </a:pPr>
            <a:r>
              <a:rPr lang="en-GB" dirty="0" smtClean="0">
                <a:latin typeface="+mj-lt"/>
              </a:rPr>
              <a:t>a </a:t>
            </a:r>
            <a:r>
              <a:rPr lang="en-GB" b="1" dirty="0" smtClean="0">
                <a:solidFill>
                  <a:srgbClr val="7030A0"/>
                </a:solidFill>
                <a:latin typeface="+mj-lt"/>
              </a:rPr>
              <a:t>side channel </a:t>
            </a:r>
            <a:r>
              <a:rPr lang="en-GB" dirty="0" smtClean="0">
                <a:latin typeface="+mj-lt"/>
              </a:rPr>
              <a:t>captures light to manage the automatic exposure control. </a:t>
            </a:r>
          </a:p>
          <a:p>
            <a:pPr marL="285750" indent="-285750">
              <a:buFont typeface="Arial" panose="020B0604020202020204" pitchFamily="34" charset="0"/>
              <a:buChar char="•"/>
            </a:pPr>
            <a:endParaRPr lang="en-GB" dirty="0">
              <a:latin typeface="+mj-lt"/>
            </a:endParaRPr>
          </a:p>
        </p:txBody>
      </p:sp>
      <p:sp>
        <p:nvSpPr>
          <p:cNvPr id="28" name="Tekstvak 27"/>
          <p:cNvSpPr txBox="1"/>
          <p:nvPr/>
        </p:nvSpPr>
        <p:spPr>
          <a:xfrm>
            <a:off x="6597352" y="5297161"/>
            <a:ext cx="5470021" cy="923330"/>
          </a:xfrm>
          <a:prstGeom prst="rect">
            <a:avLst/>
          </a:prstGeom>
          <a:noFill/>
        </p:spPr>
        <p:txBody>
          <a:bodyPr wrap="square" rtlCol="0">
            <a:spAutoFit/>
          </a:bodyPr>
          <a:lstStyle/>
          <a:p>
            <a:r>
              <a:rPr lang="en-GB" dirty="0" smtClean="0">
                <a:latin typeface="+mj-lt"/>
              </a:rPr>
              <a:t>An </a:t>
            </a:r>
            <a:r>
              <a:rPr lang="en-GB" b="1" dirty="0" smtClean="0">
                <a:solidFill>
                  <a:srgbClr val="7030A0"/>
                </a:solidFill>
                <a:latin typeface="+mj-lt"/>
              </a:rPr>
              <a:t>anti-scatter grid </a:t>
            </a:r>
            <a:r>
              <a:rPr lang="en-GB" dirty="0" smtClean="0">
                <a:latin typeface="+mj-lt"/>
              </a:rPr>
              <a:t>is placed in front of the image intensifier to absorb the incoming X-ray photons that do not come straight from the X-ray tube (scatter-radiation).</a:t>
            </a:r>
          </a:p>
        </p:txBody>
      </p:sp>
      <p:sp>
        <p:nvSpPr>
          <p:cNvPr id="32" name="Titel 1"/>
          <p:cNvSpPr txBox="1">
            <a:spLocks/>
          </p:cNvSpPr>
          <p:nvPr/>
        </p:nvSpPr>
        <p:spPr>
          <a:xfrm>
            <a:off x="9567333" y="6443133"/>
            <a:ext cx="261281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Fluoroscopy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1363903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Image Intensifiers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rotWithShape="1">
          <a:blip r:embed="rId2"/>
          <a:srcRect t="14027" b="13609"/>
          <a:stretch/>
        </p:blipFill>
        <p:spPr>
          <a:xfrm>
            <a:off x="3199135" y="1436256"/>
            <a:ext cx="3327399" cy="2076774"/>
          </a:xfrm>
          <a:prstGeom prst="rect">
            <a:avLst/>
          </a:prstGeom>
        </p:spPr>
      </p:pic>
      <p:pic>
        <p:nvPicPr>
          <p:cNvPr id="8" name="Afbeelding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2130" y="3902294"/>
            <a:ext cx="3117851" cy="2338388"/>
          </a:xfrm>
          <a:prstGeom prst="rect">
            <a:avLst/>
          </a:prstGeom>
        </p:spPr>
      </p:pic>
      <p:sp>
        <p:nvSpPr>
          <p:cNvPr id="9" name="Tekstvak 8"/>
          <p:cNvSpPr txBox="1"/>
          <p:nvPr/>
        </p:nvSpPr>
        <p:spPr>
          <a:xfrm>
            <a:off x="3961657" y="3922942"/>
            <a:ext cx="3091077" cy="2246769"/>
          </a:xfrm>
          <a:prstGeom prst="rect">
            <a:avLst/>
          </a:prstGeom>
          <a:noFill/>
        </p:spPr>
        <p:txBody>
          <a:bodyPr wrap="square" rtlCol="0">
            <a:spAutoFit/>
          </a:bodyPr>
          <a:lstStyle/>
          <a:p>
            <a:pPr algn="ctr"/>
            <a:r>
              <a:rPr lang="en-GB" sz="2000" dirty="0">
                <a:latin typeface="+mj-lt"/>
              </a:rPr>
              <a:t>I</a:t>
            </a:r>
            <a:r>
              <a:rPr lang="en-GB" sz="2000" dirty="0" smtClean="0">
                <a:latin typeface="+mj-lt"/>
              </a:rPr>
              <a:t>mage intensifiers come in different sizes, but always have a round shape. This is an easy way to distinguish the resulting images from rectangular Flat Detector images (next). </a:t>
            </a:r>
            <a:endParaRPr lang="en-GB" sz="2000" dirty="0">
              <a:latin typeface="+mj-lt"/>
            </a:endParaRPr>
          </a:p>
        </p:txBody>
      </p:sp>
      <p:sp>
        <p:nvSpPr>
          <p:cNvPr id="16" name="Rechthoek 15"/>
          <p:cNvSpPr/>
          <p:nvPr/>
        </p:nvSpPr>
        <p:spPr>
          <a:xfrm>
            <a:off x="6410835" y="1436256"/>
            <a:ext cx="5061497" cy="1938992"/>
          </a:xfrm>
          <a:prstGeom prst="rect">
            <a:avLst/>
          </a:prstGeom>
        </p:spPr>
        <p:txBody>
          <a:bodyPr wrap="square">
            <a:spAutoFit/>
          </a:bodyPr>
          <a:lstStyle/>
          <a:p>
            <a:pPr>
              <a:spcAft>
                <a:spcPts val="600"/>
              </a:spcAft>
            </a:pPr>
            <a:r>
              <a:rPr lang="en-GB" sz="2000" dirty="0" smtClean="0">
                <a:latin typeface="+mj-lt"/>
              </a:rPr>
              <a:t>Collimator setting needs to be adapted to the size and position of the image detector: no X-ray radiation should be sent out to where it is not detected. Fluoroscopy systems have </a:t>
            </a:r>
            <a:r>
              <a:rPr lang="en-GB" sz="2000" dirty="0" err="1" smtClean="0">
                <a:latin typeface="+mj-lt"/>
              </a:rPr>
              <a:t>preset</a:t>
            </a:r>
            <a:r>
              <a:rPr lang="en-GB" sz="2000" dirty="0" smtClean="0">
                <a:latin typeface="+mj-lt"/>
              </a:rPr>
              <a:t> collimator settings to prohibit transmitting X-ray outside the ‘field of view’. </a:t>
            </a:r>
            <a:endParaRPr lang="en-GB" sz="2000" dirty="0">
              <a:latin typeface="+mj-lt"/>
            </a:endParaRPr>
          </a:p>
        </p:txBody>
      </p:sp>
      <p:pic>
        <p:nvPicPr>
          <p:cNvPr id="17" name="Afbeelding 16"/>
          <p:cNvPicPr>
            <a:picLocks noChangeAspect="1"/>
          </p:cNvPicPr>
          <p:nvPr/>
        </p:nvPicPr>
        <p:blipFill>
          <a:blip r:embed="rId4"/>
          <a:stretch>
            <a:fillRect/>
          </a:stretch>
        </p:blipFill>
        <p:spPr>
          <a:xfrm>
            <a:off x="7834821" y="3435579"/>
            <a:ext cx="2810500" cy="2743438"/>
          </a:xfrm>
          <a:prstGeom prst="rect">
            <a:avLst/>
          </a:prstGeom>
        </p:spPr>
      </p:pic>
      <p:sp>
        <p:nvSpPr>
          <p:cNvPr id="19" name="Titel 1"/>
          <p:cNvSpPr txBox="1">
            <a:spLocks/>
          </p:cNvSpPr>
          <p:nvPr/>
        </p:nvSpPr>
        <p:spPr>
          <a:xfrm>
            <a:off x="9567333" y="6443133"/>
            <a:ext cx="261281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Fluoroscopy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3423901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Dynamic Flat X-ray Detectors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ekstvak 8"/>
          <p:cNvSpPr txBox="1"/>
          <p:nvPr/>
        </p:nvSpPr>
        <p:spPr>
          <a:xfrm>
            <a:off x="35104" y="4334411"/>
            <a:ext cx="4849498" cy="1938992"/>
          </a:xfrm>
          <a:prstGeom prst="rect">
            <a:avLst/>
          </a:prstGeom>
          <a:noFill/>
        </p:spPr>
        <p:txBody>
          <a:bodyPr wrap="square" rtlCol="0">
            <a:spAutoFit/>
          </a:bodyPr>
          <a:lstStyle/>
          <a:p>
            <a:pPr>
              <a:spcAft>
                <a:spcPts val="600"/>
              </a:spcAft>
            </a:pPr>
            <a:r>
              <a:rPr lang="en-GB" sz="2000" dirty="0" smtClean="0">
                <a:latin typeface="+mj-lt"/>
              </a:rPr>
              <a:t>Over the last 20 years, the medical technology industry has developed flat detector technology that is capable to capture 25 images per second. Although with a higher price tag, these systems are rapidly replacing Image Intensifier based systems. </a:t>
            </a:r>
          </a:p>
        </p:txBody>
      </p:sp>
      <p:pic>
        <p:nvPicPr>
          <p:cNvPr id="3" name="Afbeelding 2"/>
          <p:cNvPicPr>
            <a:picLocks noChangeAspect="1"/>
          </p:cNvPicPr>
          <p:nvPr/>
        </p:nvPicPr>
        <p:blipFill rotWithShape="1">
          <a:blip r:embed="rId2"/>
          <a:srcRect l="11181" r="8156"/>
          <a:stretch/>
        </p:blipFill>
        <p:spPr>
          <a:xfrm>
            <a:off x="599615" y="1377856"/>
            <a:ext cx="3537958" cy="2909758"/>
          </a:xfrm>
          <a:prstGeom prst="rect">
            <a:avLst/>
          </a:prstGeom>
        </p:spPr>
      </p:pic>
      <p:sp>
        <p:nvSpPr>
          <p:cNvPr id="6" name="Rechthoek 5"/>
          <p:cNvSpPr/>
          <p:nvPr/>
        </p:nvSpPr>
        <p:spPr>
          <a:xfrm>
            <a:off x="4954656" y="5003996"/>
            <a:ext cx="7093410" cy="1323439"/>
          </a:xfrm>
          <a:prstGeom prst="rect">
            <a:avLst/>
          </a:prstGeom>
        </p:spPr>
        <p:txBody>
          <a:bodyPr wrap="square">
            <a:spAutoFit/>
          </a:bodyPr>
          <a:lstStyle/>
          <a:p>
            <a:pPr lvl="0">
              <a:spcAft>
                <a:spcPts val="600"/>
              </a:spcAft>
            </a:pPr>
            <a:r>
              <a:rPr lang="en-GB" sz="2000" dirty="0">
                <a:solidFill>
                  <a:srgbClr val="000000"/>
                </a:solidFill>
                <a:latin typeface="Calibri Light" panose="020F0302020204030204"/>
              </a:rPr>
              <a:t>Dynamic Flat X-ray Detectors </a:t>
            </a:r>
            <a:r>
              <a:rPr lang="en-GB" sz="2000" dirty="0" smtClean="0">
                <a:solidFill>
                  <a:srgbClr val="000000"/>
                </a:solidFill>
                <a:latin typeface="Calibri Light" panose="020F0302020204030204"/>
              </a:rPr>
              <a:t>use the </a:t>
            </a:r>
            <a:r>
              <a:rPr lang="en-GB" sz="2000" dirty="0">
                <a:solidFill>
                  <a:srgbClr val="000000"/>
                </a:solidFill>
                <a:latin typeface="Calibri Light" panose="020F0302020204030204"/>
              </a:rPr>
              <a:t>same sort of technology as consumer LCD TV’s. The price is </a:t>
            </a:r>
            <a:r>
              <a:rPr lang="en-GB" sz="2000" dirty="0" smtClean="0">
                <a:solidFill>
                  <a:srgbClr val="000000"/>
                </a:solidFill>
                <a:latin typeface="Calibri Light" panose="020F0302020204030204"/>
              </a:rPr>
              <a:t>much </a:t>
            </a:r>
            <a:r>
              <a:rPr lang="en-GB" sz="2000" dirty="0">
                <a:solidFill>
                  <a:srgbClr val="000000"/>
                </a:solidFill>
                <a:latin typeface="Calibri Light" panose="020F0302020204030204"/>
              </a:rPr>
              <a:t>higher </a:t>
            </a:r>
            <a:r>
              <a:rPr lang="en-GB" sz="2000" dirty="0" smtClean="0">
                <a:solidFill>
                  <a:srgbClr val="000000"/>
                </a:solidFill>
                <a:latin typeface="Calibri Light" panose="020F0302020204030204"/>
              </a:rPr>
              <a:t>than a TV because </a:t>
            </a:r>
            <a:r>
              <a:rPr lang="en-GB" sz="2000" dirty="0">
                <a:solidFill>
                  <a:srgbClr val="000000"/>
                </a:solidFill>
                <a:latin typeface="Calibri Light" panose="020F0302020204030204"/>
              </a:rPr>
              <a:t>the number of units sold </a:t>
            </a:r>
            <a:r>
              <a:rPr lang="en-GB" sz="2000" dirty="0" smtClean="0">
                <a:solidFill>
                  <a:srgbClr val="000000"/>
                </a:solidFill>
                <a:latin typeface="Calibri Light" panose="020F0302020204030204"/>
              </a:rPr>
              <a:t>is much </a:t>
            </a:r>
            <a:r>
              <a:rPr lang="en-GB" sz="2000" dirty="0">
                <a:solidFill>
                  <a:srgbClr val="000000"/>
                </a:solidFill>
                <a:latin typeface="Calibri Light" panose="020F0302020204030204"/>
              </a:rPr>
              <a:t>lower and factory automation </a:t>
            </a:r>
            <a:r>
              <a:rPr lang="en-GB" sz="2000" dirty="0" smtClean="0">
                <a:solidFill>
                  <a:srgbClr val="000000"/>
                </a:solidFill>
                <a:latin typeface="Calibri Light" panose="020F0302020204030204"/>
              </a:rPr>
              <a:t>is not as </a:t>
            </a:r>
            <a:r>
              <a:rPr lang="en-GB" sz="2000" dirty="0">
                <a:solidFill>
                  <a:srgbClr val="000000"/>
                </a:solidFill>
                <a:latin typeface="Calibri Light" panose="020F0302020204030204"/>
              </a:rPr>
              <a:t>high. </a:t>
            </a:r>
          </a:p>
        </p:txBody>
      </p:sp>
      <p:grpSp>
        <p:nvGrpSpPr>
          <p:cNvPr id="18" name="Groep 17"/>
          <p:cNvGrpSpPr/>
          <p:nvPr/>
        </p:nvGrpSpPr>
        <p:grpSpPr>
          <a:xfrm>
            <a:off x="5177690" y="1198427"/>
            <a:ext cx="6420740" cy="3859601"/>
            <a:chOff x="5112703" y="1370306"/>
            <a:chExt cx="6420740" cy="3859601"/>
          </a:xfrm>
        </p:grpSpPr>
        <p:pic>
          <p:nvPicPr>
            <p:cNvPr id="13" name="Afbeelding 12"/>
            <p:cNvPicPr>
              <a:picLocks noChangeAspect="1"/>
            </p:cNvPicPr>
            <p:nvPr/>
          </p:nvPicPr>
          <p:blipFill>
            <a:blip r:embed="rId3"/>
            <a:stretch>
              <a:fillRect/>
            </a:stretch>
          </p:blipFill>
          <p:spPr>
            <a:xfrm>
              <a:off x="5112703" y="1661193"/>
              <a:ext cx="6420740" cy="3568714"/>
            </a:xfrm>
            <a:prstGeom prst="rect">
              <a:avLst/>
            </a:prstGeom>
          </p:spPr>
        </p:pic>
        <p:sp>
          <p:nvSpPr>
            <p:cNvPr id="16" name="Tekstvak 15"/>
            <p:cNvSpPr txBox="1"/>
            <p:nvPr/>
          </p:nvSpPr>
          <p:spPr>
            <a:xfrm>
              <a:off x="6466088" y="1370306"/>
              <a:ext cx="708848" cy="369332"/>
            </a:xfrm>
            <a:prstGeom prst="rect">
              <a:avLst/>
            </a:prstGeom>
            <a:noFill/>
          </p:spPr>
          <p:txBody>
            <a:bodyPr wrap="none" rtlCol="0">
              <a:spAutoFit/>
            </a:bodyPr>
            <a:lstStyle/>
            <a:p>
              <a:r>
                <a:rPr lang="en-GB" b="1" i="1" dirty="0" smtClean="0">
                  <a:latin typeface="+mj-lt"/>
                </a:rPr>
                <a:t>X-ray </a:t>
              </a:r>
              <a:endParaRPr lang="en-GB" b="1" i="1" dirty="0">
                <a:latin typeface="+mj-lt"/>
              </a:endParaRPr>
            </a:p>
          </p:txBody>
        </p:sp>
      </p:grpSp>
      <p:sp>
        <p:nvSpPr>
          <p:cNvPr id="20" name="Titel 1"/>
          <p:cNvSpPr txBox="1">
            <a:spLocks/>
          </p:cNvSpPr>
          <p:nvPr/>
        </p:nvSpPr>
        <p:spPr>
          <a:xfrm>
            <a:off x="9567333" y="6443133"/>
            <a:ext cx="261281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Fluoroscopy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1914190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1054782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Image Intensifiers require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little maintenance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447234" y="1346500"/>
            <a:ext cx="6341024" cy="4678204"/>
          </a:xfrm>
          <a:prstGeom prst="rect">
            <a:avLst/>
          </a:prstGeom>
        </p:spPr>
        <p:txBody>
          <a:bodyPr wrap="square">
            <a:spAutoFit/>
          </a:bodyPr>
          <a:lstStyle/>
          <a:p>
            <a:pPr>
              <a:spcAft>
                <a:spcPts val="600"/>
              </a:spcAft>
            </a:pPr>
            <a:r>
              <a:rPr lang="en-GB" sz="2000" dirty="0" smtClean="0">
                <a:latin typeface="+mj-lt"/>
              </a:rPr>
              <a:t>The </a:t>
            </a:r>
            <a:r>
              <a:rPr lang="en-GB" sz="2000" b="1" dirty="0">
                <a:solidFill>
                  <a:srgbClr val="7030A0"/>
                </a:solidFill>
                <a:latin typeface="+mj-lt"/>
              </a:rPr>
              <a:t>cleaning</a:t>
            </a:r>
            <a:r>
              <a:rPr lang="en-GB" sz="2000" dirty="0">
                <a:latin typeface="+mj-lt"/>
              </a:rPr>
              <a:t> of the outer lens and viewing mirror, and the periodic "</a:t>
            </a:r>
            <a:r>
              <a:rPr lang="en-GB" sz="2000" b="1" dirty="0">
                <a:solidFill>
                  <a:srgbClr val="7030A0"/>
                </a:solidFill>
                <a:latin typeface="+mj-lt"/>
              </a:rPr>
              <a:t>seasoning</a:t>
            </a:r>
            <a:r>
              <a:rPr lang="en-GB" sz="2000" dirty="0">
                <a:latin typeface="+mj-lt"/>
              </a:rPr>
              <a:t>" of the intensifier tube, are essential to the system operating at its optimum level. </a:t>
            </a:r>
            <a:endParaRPr lang="en-GB" sz="2000" dirty="0" smtClean="0">
              <a:latin typeface="+mj-lt"/>
            </a:endParaRPr>
          </a:p>
          <a:p>
            <a:pPr>
              <a:spcAft>
                <a:spcPts val="600"/>
              </a:spcAft>
            </a:pPr>
            <a:r>
              <a:rPr lang="en-GB" sz="2000" dirty="0" smtClean="0">
                <a:latin typeface="+mj-lt"/>
              </a:rPr>
              <a:t>The </a:t>
            </a:r>
            <a:r>
              <a:rPr lang="en-GB" sz="2000" dirty="0">
                <a:latin typeface="+mj-lt"/>
              </a:rPr>
              <a:t>manufacturer recommends that the painted metal portions of the intensifier system be wiped with a damp cloth and the lens and viewing mirror cleaned with lens tissue and lens cleaning solution every thirty days. </a:t>
            </a:r>
            <a:endParaRPr lang="en-GB" sz="2000" dirty="0" smtClean="0">
              <a:latin typeface="+mj-lt"/>
            </a:endParaRPr>
          </a:p>
          <a:p>
            <a:pPr>
              <a:spcAft>
                <a:spcPts val="600"/>
              </a:spcAft>
            </a:pPr>
            <a:r>
              <a:rPr lang="en-GB" sz="2000" dirty="0" smtClean="0">
                <a:latin typeface="+mj-lt"/>
              </a:rPr>
              <a:t>"</a:t>
            </a:r>
            <a:r>
              <a:rPr lang="en-GB" sz="2000" dirty="0">
                <a:latin typeface="+mj-lt"/>
              </a:rPr>
              <a:t>Seasoning" is accomplished by applying </a:t>
            </a:r>
            <a:r>
              <a:rPr lang="en-GB" sz="2000" dirty="0" smtClean="0">
                <a:latin typeface="+mj-lt"/>
              </a:rPr>
              <a:t>an </a:t>
            </a:r>
            <a:r>
              <a:rPr lang="en-GB" sz="2000" dirty="0">
                <a:latin typeface="+mj-lt"/>
              </a:rPr>
              <a:t>electrical current to the tube for a period of twenty-four hours</a:t>
            </a:r>
            <a:r>
              <a:rPr lang="en-GB" sz="2000" dirty="0" smtClean="0">
                <a:latin typeface="+mj-lt"/>
              </a:rPr>
              <a:t>.</a:t>
            </a:r>
          </a:p>
          <a:p>
            <a:pPr>
              <a:spcAft>
                <a:spcPts val="600"/>
              </a:spcAft>
            </a:pPr>
            <a:r>
              <a:rPr lang="en-GB" sz="2000" dirty="0" smtClean="0">
                <a:latin typeface="+mj-lt"/>
              </a:rPr>
              <a:t>A </a:t>
            </a:r>
            <a:r>
              <a:rPr lang="en-GB" sz="2000" dirty="0">
                <a:latin typeface="+mj-lt"/>
              </a:rPr>
              <a:t>failing II may </a:t>
            </a:r>
            <a:r>
              <a:rPr lang="en-GB" sz="2000" dirty="0" smtClean="0">
                <a:latin typeface="+mj-lt"/>
              </a:rPr>
              <a:t>begin </a:t>
            </a:r>
            <a:r>
              <a:rPr lang="en-GB" sz="2000" dirty="0">
                <a:latin typeface="+mj-lt"/>
              </a:rPr>
              <a:t>to show </a:t>
            </a:r>
            <a:r>
              <a:rPr lang="en-GB" sz="2000" b="1" dirty="0">
                <a:solidFill>
                  <a:srgbClr val="7030A0"/>
                </a:solidFill>
                <a:latin typeface="+mj-lt"/>
              </a:rPr>
              <a:t>sharp, dark spots </a:t>
            </a:r>
            <a:r>
              <a:rPr lang="en-GB" sz="2000" dirty="0">
                <a:latin typeface="+mj-lt"/>
              </a:rPr>
              <a:t>in the image. These spots are caused by the breakdown of a coating inside the II's insert. </a:t>
            </a:r>
            <a:r>
              <a:rPr lang="en-GB" sz="2000" dirty="0" smtClean="0">
                <a:latin typeface="+mj-lt"/>
              </a:rPr>
              <a:t>Once </a:t>
            </a:r>
            <a:r>
              <a:rPr lang="en-GB" sz="2000" dirty="0">
                <a:latin typeface="+mj-lt"/>
              </a:rPr>
              <a:t>you begin to see these, you can expect to see more of them in the near future.</a:t>
            </a:r>
          </a:p>
          <a:p>
            <a:pPr>
              <a:spcAft>
                <a:spcPts val="600"/>
              </a:spcAft>
            </a:pPr>
            <a:endParaRPr lang="en-GB" sz="2000" dirty="0">
              <a:latin typeface="+mj-lt"/>
            </a:endParaRPr>
          </a:p>
        </p:txBody>
      </p:sp>
      <p:pic>
        <p:nvPicPr>
          <p:cNvPr id="3" name="Afbeelding 2"/>
          <p:cNvPicPr>
            <a:picLocks noChangeAspect="1"/>
          </p:cNvPicPr>
          <p:nvPr/>
        </p:nvPicPr>
        <p:blipFill>
          <a:blip r:embed="rId2"/>
          <a:stretch>
            <a:fillRect/>
          </a:stretch>
        </p:blipFill>
        <p:spPr>
          <a:xfrm>
            <a:off x="8170333" y="1346500"/>
            <a:ext cx="2853741" cy="4143411"/>
          </a:xfrm>
          <a:prstGeom prst="rect">
            <a:avLst/>
          </a:prstGeom>
        </p:spPr>
      </p:pic>
      <p:sp>
        <p:nvSpPr>
          <p:cNvPr id="5" name="Rechthoek 4"/>
          <p:cNvSpPr/>
          <p:nvPr/>
        </p:nvSpPr>
        <p:spPr>
          <a:xfrm>
            <a:off x="7086601" y="5534481"/>
            <a:ext cx="4840780" cy="707886"/>
          </a:xfrm>
          <a:prstGeom prst="rect">
            <a:avLst/>
          </a:prstGeom>
        </p:spPr>
        <p:txBody>
          <a:bodyPr wrap="square">
            <a:spAutoFit/>
          </a:bodyPr>
          <a:lstStyle/>
          <a:p>
            <a:r>
              <a:rPr lang="en-GB" sz="2000" dirty="0">
                <a:latin typeface="+mj-lt"/>
              </a:rPr>
              <a:t>Most IIs have years of useful life in </a:t>
            </a:r>
            <a:r>
              <a:rPr lang="en-GB" sz="2000" dirty="0" smtClean="0">
                <a:latin typeface="+mj-lt"/>
              </a:rPr>
              <a:t>them, but  every </a:t>
            </a:r>
            <a:r>
              <a:rPr lang="en-GB" sz="2000" dirty="0">
                <a:latin typeface="+mj-lt"/>
              </a:rPr>
              <a:t>II will need replacement at some </a:t>
            </a:r>
            <a:r>
              <a:rPr lang="en-GB" sz="2000" dirty="0" smtClean="0">
                <a:latin typeface="+mj-lt"/>
              </a:rPr>
              <a:t>point.</a:t>
            </a:r>
            <a:endParaRPr lang="en-GB" sz="2000" dirty="0">
              <a:latin typeface="+mj-lt"/>
            </a:endParaRPr>
          </a:p>
        </p:txBody>
      </p:sp>
      <p:sp>
        <p:nvSpPr>
          <p:cNvPr id="12" name="Titel 1"/>
          <p:cNvSpPr txBox="1">
            <a:spLocks/>
          </p:cNvSpPr>
          <p:nvPr/>
        </p:nvSpPr>
        <p:spPr>
          <a:xfrm>
            <a:off x="9567333" y="6443133"/>
            <a:ext cx="2612814"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Fluoroscopy System</a:t>
            </a:r>
            <a:endParaRPr lang="en-GB" sz="2000" b="1" kern="0" dirty="0">
              <a:solidFill>
                <a:srgbClr val="2E74B5"/>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1209328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4792</TotalTime>
  <Words>1173</Words>
  <Application>Microsoft Office PowerPoint</Application>
  <PresentationFormat>Widescreen</PresentationFormat>
  <Paragraphs>111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Courier New</vt:lpstr>
      <vt:lpstr>Times New Roman</vt:lpstr>
      <vt:lpstr>Terugblik</vt:lpstr>
      <vt:lpstr>Maintain an image intensifier-based X-ray system</vt:lpstr>
      <vt:lpstr>Fluoroscopy X-ray systems</vt:lpstr>
      <vt:lpstr>Surgery C-arm</vt:lpstr>
      <vt:lpstr>Universal RF system</vt:lpstr>
      <vt:lpstr>Cardio / Angiography system</vt:lpstr>
      <vt:lpstr>Image Intensifier – TV system </vt:lpstr>
      <vt:lpstr>Image Intensifiers</vt:lpstr>
      <vt:lpstr>Dynamic Flat X-ray Detectors</vt:lpstr>
      <vt:lpstr>Image Intensifiers require little maintenance </vt:lpstr>
      <vt:lpstr>Automatic Exposure Control</vt:lpstr>
      <vt:lpstr>Image Processing and Archiving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280</cp:revision>
  <dcterms:created xsi:type="dcterms:W3CDTF">2014-11-03T16:21:19Z</dcterms:created>
  <dcterms:modified xsi:type="dcterms:W3CDTF">2020-03-18T14:21:35Z</dcterms:modified>
</cp:coreProperties>
</file>